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3"/>
  </p:notesMasterIdLst>
  <p:sldIdLst>
    <p:sldId id="256" r:id="rId2"/>
    <p:sldId id="263" r:id="rId3"/>
    <p:sldId id="258" r:id="rId4"/>
    <p:sldId id="262" r:id="rId5"/>
    <p:sldId id="267" r:id="rId6"/>
    <p:sldId id="261" r:id="rId7"/>
    <p:sldId id="268" r:id="rId8"/>
    <p:sldId id="260" r:id="rId9"/>
    <p:sldId id="264" r:id="rId10"/>
    <p:sldId id="266" r:id="rId11"/>
    <p:sldId id="265"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75B823-EE3A-4EFE-876D-147EE0A8230E}" v="10" dt="2024-04-07T03:52:25.5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0338" autoAdjust="0"/>
  </p:normalViewPr>
  <p:slideViewPr>
    <p:cSldViewPr snapToGrid="0">
      <p:cViewPr varScale="1">
        <p:scale>
          <a:sx n="80" d="100"/>
          <a:sy n="80" d="100"/>
        </p:scale>
        <p:origin x="173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urts, Nick" userId="38b46f1c-6727-467f-99ab-d5ecf5d7a28c" providerId="ADAL" clId="{5175B823-EE3A-4EFE-876D-147EE0A8230E}"/>
    <pc:docChg chg="undo custSel modSld">
      <pc:chgData name="Courts, Nick" userId="38b46f1c-6727-467f-99ab-d5ecf5d7a28c" providerId="ADAL" clId="{5175B823-EE3A-4EFE-876D-147EE0A8230E}" dt="2024-04-07T04:00:07.478" v="3255" actId="20577"/>
      <pc:docMkLst>
        <pc:docMk/>
      </pc:docMkLst>
      <pc:sldChg chg="addSp modSp mod modNotesTx">
        <pc:chgData name="Courts, Nick" userId="38b46f1c-6727-467f-99ab-d5ecf5d7a28c" providerId="ADAL" clId="{5175B823-EE3A-4EFE-876D-147EE0A8230E}" dt="2024-04-07T03:31:51.671" v="2201" actId="20577"/>
        <pc:sldMkLst>
          <pc:docMk/>
          <pc:sldMk cId="3390125800" sldId="256"/>
        </pc:sldMkLst>
        <pc:spChg chg="mod">
          <ac:chgData name="Courts, Nick" userId="38b46f1c-6727-467f-99ab-d5ecf5d7a28c" providerId="ADAL" clId="{5175B823-EE3A-4EFE-876D-147EE0A8230E}" dt="2024-03-27T01:19:30.821" v="137" actId="20577"/>
          <ac:spMkLst>
            <pc:docMk/>
            <pc:sldMk cId="3390125800" sldId="256"/>
            <ac:spMk id="2" creationId="{C6E7BBEE-3517-9283-0F9C-B0D34597E4CC}"/>
          </ac:spMkLst>
        </pc:spChg>
        <pc:spChg chg="mod">
          <ac:chgData name="Courts, Nick" userId="38b46f1c-6727-467f-99ab-d5ecf5d7a28c" providerId="ADAL" clId="{5175B823-EE3A-4EFE-876D-147EE0A8230E}" dt="2024-03-27T01:19:05.480" v="71" actId="20577"/>
          <ac:spMkLst>
            <pc:docMk/>
            <pc:sldMk cId="3390125800" sldId="256"/>
            <ac:spMk id="3" creationId="{E67B0E3B-3B1F-771A-875F-81E57AC25854}"/>
          </ac:spMkLst>
        </pc:spChg>
        <pc:picChg chg="mod">
          <ac:chgData name="Courts, Nick" userId="38b46f1c-6727-467f-99ab-d5ecf5d7a28c" providerId="ADAL" clId="{5175B823-EE3A-4EFE-876D-147EE0A8230E}" dt="2024-03-27T01:23:41.736" v="151" actId="1076"/>
          <ac:picMkLst>
            <pc:docMk/>
            <pc:sldMk cId="3390125800" sldId="256"/>
            <ac:picMk id="6" creationId="{D239C234-4D5A-085D-38BC-2C21B5CC9958}"/>
          </ac:picMkLst>
        </pc:picChg>
        <pc:picChg chg="add mod">
          <ac:chgData name="Courts, Nick" userId="38b46f1c-6727-467f-99ab-d5ecf5d7a28c" providerId="ADAL" clId="{5175B823-EE3A-4EFE-876D-147EE0A8230E}" dt="2024-04-06T21:29:49.427" v="170" actId="1076"/>
          <ac:picMkLst>
            <pc:docMk/>
            <pc:sldMk cId="3390125800" sldId="256"/>
            <ac:picMk id="8" creationId="{68311F55-FE66-71F1-2520-B79E4166E0D4}"/>
          </ac:picMkLst>
        </pc:picChg>
        <pc:picChg chg="add mod">
          <ac:chgData name="Courts, Nick" userId="38b46f1c-6727-467f-99ab-d5ecf5d7a28c" providerId="ADAL" clId="{5175B823-EE3A-4EFE-876D-147EE0A8230E}" dt="2024-03-27T01:24:28.239" v="167" actId="1076"/>
          <ac:picMkLst>
            <pc:docMk/>
            <pc:sldMk cId="3390125800" sldId="256"/>
            <ac:picMk id="10" creationId="{D2BD564A-0FE3-B1AB-EDEE-C198B8D27F8E}"/>
          </ac:picMkLst>
        </pc:picChg>
        <pc:picChg chg="add mod">
          <ac:chgData name="Courts, Nick" userId="38b46f1c-6727-467f-99ab-d5ecf5d7a28c" providerId="ADAL" clId="{5175B823-EE3A-4EFE-876D-147EE0A8230E}" dt="2024-03-27T01:24:23.865" v="166" actId="1076"/>
          <ac:picMkLst>
            <pc:docMk/>
            <pc:sldMk cId="3390125800" sldId="256"/>
            <ac:picMk id="12" creationId="{C9F98E11-C667-C81E-3C8D-9865603F6257}"/>
          </ac:picMkLst>
        </pc:picChg>
        <pc:picChg chg="add mod">
          <ac:chgData name="Courts, Nick" userId="38b46f1c-6727-467f-99ab-d5ecf5d7a28c" providerId="ADAL" clId="{5175B823-EE3A-4EFE-876D-147EE0A8230E}" dt="2024-03-27T01:24:11.559" v="161" actId="1076"/>
          <ac:picMkLst>
            <pc:docMk/>
            <pc:sldMk cId="3390125800" sldId="256"/>
            <ac:picMk id="14" creationId="{5E86EC3E-D329-DAEA-322E-89F8F354DEAC}"/>
          </ac:picMkLst>
        </pc:picChg>
      </pc:sldChg>
      <pc:sldChg chg="addSp delSp modSp mod modNotesTx">
        <pc:chgData name="Courts, Nick" userId="38b46f1c-6727-467f-99ab-d5ecf5d7a28c" providerId="ADAL" clId="{5175B823-EE3A-4EFE-876D-147EE0A8230E}" dt="2024-04-07T04:00:07.478" v="3255" actId="20577"/>
        <pc:sldMkLst>
          <pc:docMk/>
          <pc:sldMk cId="3109491828" sldId="258"/>
        </pc:sldMkLst>
        <pc:spChg chg="mod">
          <ac:chgData name="Courts, Nick" userId="38b46f1c-6727-467f-99ab-d5ecf5d7a28c" providerId="ADAL" clId="{5175B823-EE3A-4EFE-876D-147EE0A8230E}" dt="2024-04-07T03:51:25.051" v="2278" actId="20577"/>
          <ac:spMkLst>
            <pc:docMk/>
            <pc:sldMk cId="3109491828" sldId="258"/>
            <ac:spMk id="2" creationId="{600150AE-A0D3-26E3-BE5D-5C8ED5C77305}"/>
          </ac:spMkLst>
        </pc:spChg>
        <pc:spChg chg="del">
          <ac:chgData name="Courts, Nick" userId="38b46f1c-6727-467f-99ab-d5ecf5d7a28c" providerId="ADAL" clId="{5175B823-EE3A-4EFE-876D-147EE0A8230E}" dt="2024-04-07T00:22:05.289" v="1917" actId="478"/>
          <ac:spMkLst>
            <pc:docMk/>
            <pc:sldMk cId="3109491828" sldId="258"/>
            <ac:spMk id="3" creationId="{8AB30999-0D45-8F2F-B973-00294DB67498}"/>
          </ac:spMkLst>
        </pc:spChg>
        <pc:spChg chg="add mod">
          <ac:chgData name="Courts, Nick" userId="38b46f1c-6727-467f-99ab-d5ecf5d7a28c" providerId="ADAL" clId="{5175B823-EE3A-4EFE-876D-147EE0A8230E}" dt="2024-04-07T04:00:07.478" v="3255" actId="20577"/>
          <ac:spMkLst>
            <pc:docMk/>
            <pc:sldMk cId="3109491828" sldId="258"/>
            <ac:spMk id="4" creationId="{6A83615F-2E41-8876-5E6E-F6C154AB953B}"/>
          </ac:spMkLst>
        </pc:spChg>
      </pc:sldChg>
      <pc:sldChg chg="addSp delSp modSp mod modNotesTx">
        <pc:chgData name="Courts, Nick" userId="38b46f1c-6727-467f-99ab-d5ecf5d7a28c" providerId="ADAL" clId="{5175B823-EE3A-4EFE-876D-147EE0A8230E}" dt="2024-04-07T03:38:58.023" v="2233" actId="1076"/>
        <pc:sldMkLst>
          <pc:docMk/>
          <pc:sldMk cId="1399620617" sldId="260"/>
        </pc:sldMkLst>
        <pc:spChg chg="add mod">
          <ac:chgData name="Courts, Nick" userId="38b46f1c-6727-467f-99ab-d5ecf5d7a28c" providerId="ADAL" clId="{5175B823-EE3A-4EFE-876D-147EE0A8230E}" dt="2024-04-07T00:20:36.714" v="1703" actId="1076"/>
          <ac:spMkLst>
            <pc:docMk/>
            <pc:sldMk cId="1399620617" sldId="260"/>
            <ac:spMk id="3" creationId="{7F3E2C96-BC70-4B83-6467-C7CE2D93667C}"/>
          </ac:spMkLst>
        </pc:spChg>
        <pc:picChg chg="mod">
          <ac:chgData name="Courts, Nick" userId="38b46f1c-6727-467f-99ab-d5ecf5d7a28c" providerId="ADAL" clId="{5175B823-EE3A-4EFE-876D-147EE0A8230E}" dt="2024-04-07T03:38:58.023" v="2233" actId="1076"/>
          <ac:picMkLst>
            <pc:docMk/>
            <pc:sldMk cId="1399620617" sldId="260"/>
            <ac:picMk id="5" creationId="{214DA489-4B71-2E4B-908F-9DB63C618AF4}"/>
          </ac:picMkLst>
        </pc:picChg>
        <pc:picChg chg="del">
          <ac:chgData name="Courts, Nick" userId="38b46f1c-6727-467f-99ab-d5ecf5d7a28c" providerId="ADAL" clId="{5175B823-EE3A-4EFE-876D-147EE0A8230E}" dt="2024-04-07T00:16:02.420" v="1180" actId="478"/>
          <ac:picMkLst>
            <pc:docMk/>
            <pc:sldMk cId="1399620617" sldId="260"/>
            <ac:picMk id="7" creationId="{D57F0502-0A9A-ADE0-CDC3-CD7571E3F6BE}"/>
          </ac:picMkLst>
        </pc:picChg>
      </pc:sldChg>
      <pc:sldChg chg="modNotesTx">
        <pc:chgData name="Courts, Nick" userId="38b46f1c-6727-467f-99ab-d5ecf5d7a28c" providerId="ADAL" clId="{5175B823-EE3A-4EFE-876D-147EE0A8230E}" dt="2024-04-07T03:38:22.802" v="2231" actId="20577"/>
        <pc:sldMkLst>
          <pc:docMk/>
          <pc:sldMk cId="1601619983" sldId="261"/>
        </pc:sldMkLst>
      </pc:sldChg>
      <pc:sldChg chg="modNotesTx">
        <pc:chgData name="Courts, Nick" userId="38b46f1c-6727-467f-99ab-d5ecf5d7a28c" providerId="ADAL" clId="{5175B823-EE3A-4EFE-876D-147EE0A8230E}" dt="2024-04-06T23:42:03.759" v="794" actId="20577"/>
        <pc:sldMkLst>
          <pc:docMk/>
          <pc:sldMk cId="3899479628" sldId="262"/>
        </pc:sldMkLst>
      </pc:sldChg>
      <pc:sldChg chg="modSp mod modAnim modNotesTx">
        <pc:chgData name="Courts, Nick" userId="38b46f1c-6727-467f-99ab-d5ecf5d7a28c" providerId="ADAL" clId="{5175B823-EE3A-4EFE-876D-147EE0A8230E}" dt="2024-04-07T03:38:16.067" v="2229" actId="20577"/>
        <pc:sldMkLst>
          <pc:docMk/>
          <pc:sldMk cId="2177848560" sldId="263"/>
        </pc:sldMkLst>
        <pc:picChg chg="mod modCrop">
          <ac:chgData name="Courts, Nick" userId="38b46f1c-6727-467f-99ab-d5ecf5d7a28c" providerId="ADAL" clId="{5175B823-EE3A-4EFE-876D-147EE0A8230E}" dt="2024-04-07T03:22:13.880" v="2031" actId="1076"/>
          <ac:picMkLst>
            <pc:docMk/>
            <pc:sldMk cId="2177848560" sldId="263"/>
            <ac:picMk id="5" creationId="{0CB5F8CE-3EAA-DE79-045F-43E23E50ABD7}"/>
          </ac:picMkLst>
        </pc:picChg>
        <pc:picChg chg="mod modCrop">
          <ac:chgData name="Courts, Nick" userId="38b46f1c-6727-467f-99ab-d5ecf5d7a28c" providerId="ADAL" clId="{5175B823-EE3A-4EFE-876D-147EE0A8230E}" dt="2024-04-07T03:22:16.095" v="2032" actId="1076"/>
          <ac:picMkLst>
            <pc:docMk/>
            <pc:sldMk cId="2177848560" sldId="263"/>
            <ac:picMk id="7" creationId="{D9F2EE94-A0FE-8F41-46E9-67B03B1F3B88}"/>
          </ac:picMkLst>
        </pc:picChg>
      </pc:sldChg>
      <pc:sldChg chg="modNotesTx">
        <pc:chgData name="Courts, Nick" userId="38b46f1c-6727-467f-99ab-d5ecf5d7a28c" providerId="ADAL" clId="{5175B823-EE3A-4EFE-876D-147EE0A8230E}" dt="2024-04-07T03:14:51.853" v="2004" actId="20577"/>
        <pc:sldMkLst>
          <pc:docMk/>
          <pc:sldMk cId="3300419349" sldId="265"/>
        </pc:sldMkLst>
      </pc:sldChg>
      <pc:sldChg chg="modSp mod">
        <pc:chgData name="Courts, Nick" userId="38b46f1c-6727-467f-99ab-d5ecf5d7a28c" providerId="ADAL" clId="{5175B823-EE3A-4EFE-876D-147EE0A8230E}" dt="2024-04-07T03:20:19.868" v="2030" actId="20577"/>
        <pc:sldMkLst>
          <pc:docMk/>
          <pc:sldMk cId="3283419266" sldId="266"/>
        </pc:sldMkLst>
        <pc:spChg chg="mod">
          <ac:chgData name="Courts, Nick" userId="38b46f1c-6727-467f-99ab-d5ecf5d7a28c" providerId="ADAL" clId="{5175B823-EE3A-4EFE-876D-147EE0A8230E}" dt="2024-04-07T03:20:19.868" v="2030" actId="20577"/>
          <ac:spMkLst>
            <pc:docMk/>
            <pc:sldMk cId="3283419266" sldId="266"/>
            <ac:spMk id="3" creationId="{50269CF6-0749-CAF0-C923-5272AFE0ADB1}"/>
          </ac:spMkLst>
        </pc:spChg>
      </pc:sldChg>
      <pc:sldChg chg="modNotesTx">
        <pc:chgData name="Courts, Nick" userId="38b46f1c-6727-467f-99ab-d5ecf5d7a28c" providerId="ADAL" clId="{5175B823-EE3A-4EFE-876D-147EE0A8230E}" dt="2024-04-06T23:43:28.400" v="1081" actId="20577"/>
        <pc:sldMkLst>
          <pc:docMk/>
          <pc:sldMk cId="185911678" sldId="26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36283E-7950-4301-82C5-0A8B21D42496}" type="datetimeFigureOut">
              <a:rPr lang="en-AU" smtClean="0"/>
              <a:t>7/04/2024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5E4A5C-E5FF-47CB-9F71-8C16DAC88752}" type="slidenum">
              <a:rPr lang="en-AU" smtClean="0"/>
              <a:t>‹#›</a:t>
            </a:fld>
            <a:endParaRPr lang="en-AU"/>
          </a:p>
        </p:txBody>
      </p:sp>
    </p:spTree>
    <p:extLst>
      <p:ext uri="{BB962C8B-B14F-4D97-AF65-F5344CB8AC3E}">
        <p14:creationId xmlns:p14="http://schemas.microsoft.com/office/powerpoint/2010/main" val="3430153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Evening Everyone,</a:t>
            </a:r>
          </a:p>
          <a:p>
            <a:endParaRPr lang="en-US" dirty="0"/>
          </a:p>
          <a:p>
            <a:r>
              <a:rPr lang="en-US" dirty="0"/>
              <a:t>My name is Nick and I am an Environmental Officer and GIS Officer for Anglo Gold Ashanti.</a:t>
            </a:r>
          </a:p>
          <a:p>
            <a:endParaRPr lang="en-US" dirty="0"/>
          </a:p>
          <a:p>
            <a:r>
              <a:rPr lang="en-US" dirty="0"/>
              <a:t>Before I get stuck in I would like to highlight that my presentation style may seem different to others as I am </a:t>
            </a:r>
            <a:r>
              <a:rPr lang="en-US" dirty="0" err="1"/>
              <a:t>adhd</a:t>
            </a:r>
            <a:r>
              <a:rPr lang="en-US" dirty="0"/>
              <a:t> and high functioning autistic. I may not make eye contact, I may go off on wild tangents and sometimes I say things before my head has time to think about what </a:t>
            </a:r>
            <a:r>
              <a:rPr lang="en-US" dirty="0" err="1"/>
              <a:t>im</a:t>
            </a:r>
            <a:r>
              <a:rPr lang="en-US" dirty="0"/>
              <a:t> saying, which can lead to some unhinged comments. I like to highlight this as there is still a stigma around neurodiversity and by being open about it, I hope to normalizes it. I also raise It because it does tie into my GIS journey and is probably the reason, I am here talking to you today.</a:t>
            </a:r>
          </a:p>
          <a:p>
            <a:endParaRPr lang="en-US" dirty="0"/>
          </a:p>
          <a:p>
            <a:r>
              <a:rPr lang="en-US" dirty="0"/>
              <a:t>When John first reached out to me to see if I would be interested in presenting, we came up with the title Thrown in the Deep end. However, although true, I have changed the title to ‘More than just a job’ as I think it rings truer to my story. Over the course of this presentation, I am going to discuss what has happened to me in my first year of mapping.</a:t>
            </a:r>
            <a:endParaRPr lang="en-AU" dirty="0"/>
          </a:p>
        </p:txBody>
      </p:sp>
      <p:sp>
        <p:nvSpPr>
          <p:cNvPr id="4" name="Slide Number Placeholder 3"/>
          <p:cNvSpPr>
            <a:spLocks noGrp="1"/>
          </p:cNvSpPr>
          <p:nvPr>
            <p:ph type="sldNum" sz="quarter" idx="5"/>
          </p:nvPr>
        </p:nvSpPr>
        <p:spPr/>
        <p:txBody>
          <a:bodyPr/>
          <a:lstStyle/>
          <a:p>
            <a:fld id="{AC5E4A5C-E5FF-47CB-9F71-8C16DAC88752}" type="slidenum">
              <a:rPr lang="en-AU" smtClean="0"/>
              <a:t>1</a:t>
            </a:fld>
            <a:endParaRPr lang="en-AU"/>
          </a:p>
        </p:txBody>
      </p:sp>
    </p:spTree>
    <p:extLst>
      <p:ext uri="{BB962C8B-B14F-4D97-AF65-F5344CB8AC3E}">
        <p14:creationId xmlns:p14="http://schemas.microsoft.com/office/powerpoint/2010/main" val="4196485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started with AGAA 2.5 years ago. At this point I had no GIS training and no exposure to any spatial software (bar one </a:t>
            </a:r>
            <a:r>
              <a:rPr lang="en-US" dirty="0" err="1"/>
              <a:t>uni</a:t>
            </a:r>
            <a:r>
              <a:rPr lang="en-US" dirty="0"/>
              <a:t> unit that I cant remember). About a year into my time with AGAA I started to undertake ground disturbance permits and exploration investigation notifications. I was keen to learn about these processes and all was going well until I found out it came with what I believe to be the worst type of torture (press next) … </a:t>
            </a:r>
            <a:r>
              <a:rPr lang="en-US" dirty="0" err="1"/>
              <a:t>Mapinfo</a:t>
            </a:r>
            <a:r>
              <a:rPr lang="en-US" dirty="0"/>
              <a:t>. This software is in my opinion … horrible, and I wasn’t shy about trying to hide my hatred. So I downloaded QGIS and started to just do my own thing.</a:t>
            </a:r>
          </a:p>
          <a:p>
            <a:endParaRPr lang="en-US" dirty="0"/>
          </a:p>
          <a:p>
            <a:r>
              <a:rPr lang="en-US" dirty="0"/>
              <a:t>It was at this point that my manager Rose had observed that when I was doing GIS work I was calm, focused, quiet and engaged (the complete opposite to how I usually am). I didn’t notice this at the time but looking back now I can see that GIS tasks had become a source of </a:t>
            </a:r>
            <a:r>
              <a:rPr lang="en-US" dirty="0" err="1"/>
              <a:t>hyperfixation</a:t>
            </a:r>
            <a:r>
              <a:rPr lang="en-US" dirty="0"/>
              <a:t> for me. It was a way to stop my head from overloading with balancing my normal daily work tasks, my </a:t>
            </a:r>
            <a:r>
              <a:rPr lang="en-US" dirty="0" err="1"/>
              <a:t>adhd</a:t>
            </a:r>
            <a:r>
              <a:rPr lang="en-US" dirty="0"/>
              <a:t> wanting to be spontaneous and extraverted and my autism wanting me to be methodical and introverted. For those who have those conditions you will know what I mean when I say that at the end of the day you are drained. GIS manages to stop me from feeling drained.</a:t>
            </a:r>
          </a:p>
          <a:p>
            <a:endParaRPr lang="en-US" dirty="0"/>
          </a:p>
          <a:p>
            <a:r>
              <a:rPr lang="en-US" dirty="0"/>
              <a:t>It was around this time that the GIS team was being revamped and one of the tasks on their list was to review the software packages. Its also happened that one of the team members was stepping away on mat leave so Anglo was externally hunting for a GIS cover person. Rose reached out the GIS Team leader and said do you think we could second Nick into the role.  And so it began…</a:t>
            </a:r>
          </a:p>
        </p:txBody>
      </p:sp>
      <p:sp>
        <p:nvSpPr>
          <p:cNvPr id="4" name="Slide Number Placeholder 3"/>
          <p:cNvSpPr>
            <a:spLocks noGrp="1"/>
          </p:cNvSpPr>
          <p:nvPr>
            <p:ph type="sldNum" sz="quarter" idx="5"/>
          </p:nvPr>
        </p:nvSpPr>
        <p:spPr/>
        <p:txBody>
          <a:bodyPr/>
          <a:lstStyle/>
          <a:p>
            <a:fld id="{AC5E4A5C-E5FF-47CB-9F71-8C16DAC88752}" type="slidenum">
              <a:rPr lang="en-AU" smtClean="0"/>
              <a:t>2</a:t>
            </a:fld>
            <a:endParaRPr lang="en-AU"/>
          </a:p>
        </p:txBody>
      </p:sp>
    </p:spTree>
    <p:extLst>
      <p:ext uri="{BB962C8B-B14F-4D97-AF65-F5344CB8AC3E}">
        <p14:creationId xmlns:p14="http://schemas.microsoft.com/office/powerpoint/2010/main" val="2861071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Qgis</a:t>
            </a:r>
            <a:r>
              <a:rPr lang="en-US" dirty="0"/>
              <a:t> for me changed the game</a:t>
            </a:r>
            <a:endParaRPr lang="en-AU" dirty="0"/>
          </a:p>
          <a:p>
            <a:endParaRPr lang="en-AU" dirty="0"/>
          </a:p>
        </p:txBody>
      </p:sp>
      <p:sp>
        <p:nvSpPr>
          <p:cNvPr id="4" name="Slide Number Placeholder 3"/>
          <p:cNvSpPr>
            <a:spLocks noGrp="1"/>
          </p:cNvSpPr>
          <p:nvPr>
            <p:ph type="sldNum" sz="quarter" idx="5"/>
          </p:nvPr>
        </p:nvSpPr>
        <p:spPr/>
        <p:txBody>
          <a:bodyPr/>
          <a:lstStyle/>
          <a:p>
            <a:fld id="{AC5E4A5C-E5FF-47CB-9F71-8C16DAC88752}" type="slidenum">
              <a:rPr lang="en-AU" smtClean="0"/>
              <a:t>3</a:t>
            </a:fld>
            <a:endParaRPr lang="en-AU"/>
          </a:p>
        </p:txBody>
      </p:sp>
    </p:spTree>
    <p:extLst>
      <p:ext uri="{BB962C8B-B14F-4D97-AF65-F5344CB8AC3E}">
        <p14:creationId xmlns:p14="http://schemas.microsoft.com/office/powerpoint/2010/main" val="3799389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used to be a volunteer bush fire fighter in two rocks but after moving to south </a:t>
            </a:r>
            <a:r>
              <a:rPr lang="en-US" dirty="0" err="1"/>
              <a:t>perth</a:t>
            </a:r>
            <a:r>
              <a:rPr lang="en-US" dirty="0"/>
              <a:t>, I had to give up my role. I really loved my time volunteering for them and was looking for some other group to give my time too and that is when I found MAPSWA. </a:t>
            </a:r>
          </a:p>
          <a:p>
            <a:endParaRPr lang="en-US" dirty="0"/>
          </a:p>
          <a:p>
            <a:r>
              <a:rPr lang="en-US" dirty="0"/>
              <a:t>MAPSWA is a Volunteer Fire and Emergency Service group linked to DFES. The group has spatial professionals who dedicate some of their time to supporting the volunteer groups and emergency service professionals with bushfires, land searches, flooding, cyclones etc.</a:t>
            </a:r>
          </a:p>
          <a:p>
            <a:endParaRPr lang="en-US" dirty="0"/>
          </a:p>
          <a:p>
            <a:r>
              <a:rPr lang="en-US" dirty="0"/>
              <a:t>This was an awesome group to find as it meant that I could keep up all my training with DFES current and also stay involved with the emergency service groups.</a:t>
            </a:r>
          </a:p>
          <a:p>
            <a:endParaRPr lang="en-US" dirty="0"/>
          </a:p>
          <a:p>
            <a:r>
              <a:rPr lang="en-US" dirty="0"/>
              <a:t>I am new to the group and still undertaking my training but I am looking forward to getting stuck in this year.</a:t>
            </a:r>
          </a:p>
          <a:p>
            <a:endParaRPr lang="en-US" dirty="0"/>
          </a:p>
          <a:p>
            <a:r>
              <a:rPr lang="en-AU" dirty="0"/>
              <a:t>Now before I move onto my next topic </a:t>
            </a:r>
            <a:r>
              <a:rPr lang="en-AU" dirty="0" err="1"/>
              <a:t>Im</a:t>
            </a:r>
            <a:r>
              <a:rPr lang="en-AU" dirty="0"/>
              <a:t> going to show you an odd stat but stay with me as it leads somewhere.</a:t>
            </a:r>
          </a:p>
        </p:txBody>
      </p:sp>
      <p:sp>
        <p:nvSpPr>
          <p:cNvPr id="4" name="Slide Number Placeholder 3"/>
          <p:cNvSpPr>
            <a:spLocks noGrp="1"/>
          </p:cNvSpPr>
          <p:nvPr>
            <p:ph type="sldNum" sz="quarter" idx="5"/>
          </p:nvPr>
        </p:nvSpPr>
        <p:spPr/>
        <p:txBody>
          <a:bodyPr/>
          <a:lstStyle/>
          <a:p>
            <a:fld id="{AC5E4A5C-E5FF-47CB-9F71-8C16DAC88752}" type="slidenum">
              <a:rPr lang="en-AU" smtClean="0"/>
              <a:t>4</a:t>
            </a:fld>
            <a:endParaRPr lang="en-AU"/>
          </a:p>
        </p:txBody>
      </p:sp>
    </p:spTree>
    <p:extLst>
      <p:ext uri="{BB962C8B-B14F-4D97-AF65-F5344CB8AC3E}">
        <p14:creationId xmlns:p14="http://schemas.microsoft.com/office/powerpoint/2010/main" val="1249220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your folks is a group who use life expectancy data to show you how many times you will see your parents. The number on screen is based on the ages of both my parents, when I moved out and how many times I would have seen them a year. </a:t>
            </a:r>
          </a:p>
          <a:p>
            <a:endParaRPr lang="en-US" dirty="0"/>
          </a:p>
          <a:p>
            <a:r>
              <a:rPr lang="en-US" dirty="0"/>
              <a:t>6570 days is the total for 0-18 years</a:t>
            </a:r>
          </a:p>
          <a:p>
            <a:endParaRPr lang="en-US" dirty="0"/>
          </a:p>
          <a:p>
            <a:r>
              <a:rPr lang="en-US" dirty="0"/>
              <a:t>Now I didn’t like this statistic and thought I would do something about it. Que…</a:t>
            </a:r>
            <a:endParaRPr lang="en-AU" dirty="0"/>
          </a:p>
        </p:txBody>
      </p:sp>
      <p:sp>
        <p:nvSpPr>
          <p:cNvPr id="4" name="Slide Number Placeholder 3"/>
          <p:cNvSpPr>
            <a:spLocks noGrp="1"/>
          </p:cNvSpPr>
          <p:nvPr>
            <p:ph type="sldNum" sz="quarter" idx="5"/>
          </p:nvPr>
        </p:nvSpPr>
        <p:spPr/>
        <p:txBody>
          <a:bodyPr/>
          <a:lstStyle/>
          <a:p>
            <a:fld id="{AC5E4A5C-E5FF-47CB-9F71-8C16DAC88752}" type="slidenum">
              <a:rPr lang="en-AU" smtClean="0"/>
              <a:t>5</a:t>
            </a:fld>
            <a:endParaRPr lang="en-AU"/>
          </a:p>
        </p:txBody>
      </p:sp>
    </p:spTree>
    <p:extLst>
      <p:ext uri="{BB962C8B-B14F-4D97-AF65-F5344CB8AC3E}">
        <p14:creationId xmlns:p14="http://schemas.microsoft.com/office/powerpoint/2010/main" val="2307080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WANOSCG - my mum and dad have both semi retired and in doing so they looked for new sources of enjoyment to put their time too. They both loved the outdoors and found WANOSCG (a DBCA affiliated group) who are orchid enthusiasts who like to research, document, protect and conserve the WA native orchids. </a:t>
            </a:r>
          </a:p>
          <a:p>
            <a:endParaRPr lang="en-US" dirty="0"/>
          </a:p>
          <a:p>
            <a:r>
              <a:rPr lang="en-US" dirty="0"/>
              <a:t>Mum and dad soon realized after joining the group that most members are on the older side and didn’t use much technology for their surveys. So dad reached out to see if there was anything I could set them up with. To begin with this involved mostly </a:t>
            </a:r>
            <a:r>
              <a:rPr lang="en-US" dirty="0" err="1"/>
              <a:t>avenza</a:t>
            </a:r>
            <a:r>
              <a:rPr lang="en-US" dirty="0"/>
              <a:t> maps of the target areas as they could mark their routes and add points for any species they found.</a:t>
            </a:r>
          </a:p>
          <a:p>
            <a:endParaRPr lang="en-US" dirty="0"/>
          </a:p>
          <a:p>
            <a:r>
              <a:rPr lang="en-US" dirty="0"/>
              <a:t>I went along on a couple of occasions and got hooked. So now I had to find even better ways to help the group.</a:t>
            </a:r>
          </a:p>
        </p:txBody>
      </p:sp>
      <p:sp>
        <p:nvSpPr>
          <p:cNvPr id="4" name="Slide Number Placeholder 3"/>
          <p:cNvSpPr>
            <a:spLocks noGrp="1"/>
          </p:cNvSpPr>
          <p:nvPr>
            <p:ph type="sldNum" sz="quarter" idx="5"/>
          </p:nvPr>
        </p:nvSpPr>
        <p:spPr/>
        <p:txBody>
          <a:bodyPr/>
          <a:lstStyle/>
          <a:p>
            <a:fld id="{AC5E4A5C-E5FF-47CB-9F71-8C16DAC88752}" type="slidenum">
              <a:rPr lang="en-AU" smtClean="0"/>
              <a:t>6</a:t>
            </a:fld>
            <a:endParaRPr lang="en-AU"/>
          </a:p>
        </p:txBody>
      </p:sp>
    </p:spTree>
    <p:extLst>
      <p:ext uri="{BB962C8B-B14F-4D97-AF65-F5344CB8AC3E}">
        <p14:creationId xmlns:p14="http://schemas.microsoft.com/office/powerpoint/2010/main" val="2873667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brings me to my favorite app of the last year … </a:t>
            </a:r>
            <a:r>
              <a:rPr lang="en-US" dirty="0" err="1"/>
              <a:t>Mergin</a:t>
            </a:r>
            <a:r>
              <a:rPr lang="en-US" dirty="0"/>
              <a:t> Maps</a:t>
            </a:r>
          </a:p>
          <a:p>
            <a:endParaRPr lang="en-US" dirty="0"/>
          </a:p>
          <a:p>
            <a:r>
              <a:rPr lang="en-US" dirty="0"/>
              <a:t>This app has been a game changer both at work and for our Orchid hunting. It is incredible flexible and easy to use. </a:t>
            </a:r>
          </a:p>
          <a:p>
            <a:endParaRPr lang="en-US" dirty="0"/>
          </a:p>
          <a:p>
            <a:r>
              <a:rPr lang="en-US" dirty="0"/>
              <a:t>Free rant about the app</a:t>
            </a:r>
            <a:endParaRPr lang="en-AU" dirty="0"/>
          </a:p>
        </p:txBody>
      </p:sp>
      <p:sp>
        <p:nvSpPr>
          <p:cNvPr id="4" name="Slide Number Placeholder 3"/>
          <p:cNvSpPr>
            <a:spLocks noGrp="1"/>
          </p:cNvSpPr>
          <p:nvPr>
            <p:ph type="sldNum" sz="quarter" idx="5"/>
          </p:nvPr>
        </p:nvSpPr>
        <p:spPr/>
        <p:txBody>
          <a:bodyPr/>
          <a:lstStyle/>
          <a:p>
            <a:fld id="{AC5E4A5C-E5FF-47CB-9F71-8C16DAC88752}" type="slidenum">
              <a:rPr lang="en-AU" smtClean="0"/>
              <a:t>8</a:t>
            </a:fld>
            <a:endParaRPr lang="en-AU"/>
          </a:p>
        </p:txBody>
      </p:sp>
    </p:spTree>
    <p:extLst>
      <p:ext uri="{BB962C8B-B14F-4D97-AF65-F5344CB8AC3E}">
        <p14:creationId xmlns:p14="http://schemas.microsoft.com/office/powerpoint/2010/main" val="1415798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most recent side quest took me into the wonderful world of FME. Now I have never used FME but I was getting fed up with the manual process of undertaking GDPs and EINS. So I started playing around with FME to see what is could do. The answer was a lot.</a:t>
            </a:r>
          </a:p>
          <a:p>
            <a:endParaRPr lang="en-US" dirty="0"/>
          </a:p>
          <a:p>
            <a:r>
              <a:rPr lang="en-US" dirty="0"/>
              <a:t>I managed to create a HTML report which provided us with all of the spatial information for features inside proposed clearing areas. The workspace above is about 1/3</a:t>
            </a:r>
            <a:r>
              <a:rPr lang="en-US" baseline="30000" dirty="0"/>
              <a:t>rd</a:t>
            </a:r>
            <a:r>
              <a:rPr lang="en-US" dirty="0"/>
              <a:t> the size of the final product but it was too hard to fit on screen. Unfortunately I cant show you my final output as they are property of </a:t>
            </a:r>
            <a:r>
              <a:rPr lang="en-US" dirty="0" err="1"/>
              <a:t>anglo</a:t>
            </a:r>
            <a:r>
              <a:rPr lang="en-US" dirty="0"/>
              <a:t>.</a:t>
            </a:r>
          </a:p>
          <a:p>
            <a:endParaRPr lang="en-US" dirty="0"/>
          </a:p>
          <a:p>
            <a:r>
              <a:rPr lang="en-US" dirty="0"/>
              <a:t>This process used to involve turning on and off each individual layer and writing down what features fell inside the requested clearing/program boundaries.</a:t>
            </a:r>
          </a:p>
          <a:p>
            <a:endParaRPr lang="en-US" dirty="0"/>
          </a:p>
          <a:p>
            <a:r>
              <a:rPr lang="en-US" dirty="0"/>
              <a:t>Now it takes around 5 minutes to have a full report</a:t>
            </a:r>
          </a:p>
        </p:txBody>
      </p:sp>
      <p:sp>
        <p:nvSpPr>
          <p:cNvPr id="4" name="Slide Number Placeholder 3"/>
          <p:cNvSpPr>
            <a:spLocks noGrp="1"/>
          </p:cNvSpPr>
          <p:nvPr>
            <p:ph type="sldNum" sz="quarter" idx="5"/>
          </p:nvPr>
        </p:nvSpPr>
        <p:spPr/>
        <p:txBody>
          <a:bodyPr/>
          <a:lstStyle/>
          <a:p>
            <a:fld id="{AC5E4A5C-E5FF-47CB-9F71-8C16DAC88752}" type="slidenum">
              <a:rPr lang="en-AU" smtClean="0"/>
              <a:t>9</a:t>
            </a:fld>
            <a:endParaRPr lang="en-AU"/>
          </a:p>
        </p:txBody>
      </p:sp>
    </p:spTree>
    <p:extLst>
      <p:ext uri="{BB962C8B-B14F-4D97-AF65-F5344CB8AC3E}">
        <p14:creationId xmlns:p14="http://schemas.microsoft.com/office/powerpoint/2010/main" val="285738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finish my presentation, I made a promise to a close friend of mine a few years ago that whenever I got the chance to present to a group, I would always finish the presentation with a page around mental health as it effects a lot of people. This shouldn’t only be raised on a single day but should be something we always talk about. We have a group here with a shared interest so making a connection should be easier for us. </a:t>
            </a:r>
          </a:p>
          <a:p>
            <a:endParaRPr lang="en-US" dirty="0"/>
          </a:p>
          <a:p>
            <a:r>
              <a:rPr lang="en-US" dirty="0"/>
              <a:t>My last non GIS task to you is when the presentations are over pick someone you haven’t spoken to before from the group as you may just make a new friend.</a:t>
            </a:r>
          </a:p>
          <a:p>
            <a:endParaRPr lang="en-US" dirty="0"/>
          </a:p>
          <a:p>
            <a:r>
              <a:rPr lang="en-US" dirty="0"/>
              <a:t>I hope you have enjoyed my presentation </a:t>
            </a:r>
            <a:endParaRPr lang="en-AU" dirty="0"/>
          </a:p>
        </p:txBody>
      </p:sp>
      <p:sp>
        <p:nvSpPr>
          <p:cNvPr id="4" name="Slide Number Placeholder 3"/>
          <p:cNvSpPr>
            <a:spLocks noGrp="1"/>
          </p:cNvSpPr>
          <p:nvPr>
            <p:ph type="sldNum" sz="quarter" idx="5"/>
          </p:nvPr>
        </p:nvSpPr>
        <p:spPr/>
        <p:txBody>
          <a:bodyPr/>
          <a:lstStyle/>
          <a:p>
            <a:fld id="{AC5E4A5C-E5FF-47CB-9F71-8C16DAC88752}" type="slidenum">
              <a:rPr lang="en-AU" smtClean="0"/>
              <a:t>11</a:t>
            </a:fld>
            <a:endParaRPr lang="en-AU"/>
          </a:p>
        </p:txBody>
      </p:sp>
    </p:spTree>
    <p:extLst>
      <p:ext uri="{BB962C8B-B14F-4D97-AF65-F5344CB8AC3E}">
        <p14:creationId xmlns:p14="http://schemas.microsoft.com/office/powerpoint/2010/main" val="1484862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35AC22-1501-4513-8B1E-774FDAF464A1}" type="datetimeFigureOut">
              <a:rPr lang="en-AU" smtClean="0"/>
              <a:t>7/04/2024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1D75CC4-F503-4103-9EB9-0EB19ECBE0BA}" type="slidenum">
              <a:rPr lang="en-AU" smtClean="0"/>
              <a:t>‹#›</a:t>
            </a:fld>
            <a:endParaRPr lang="en-AU"/>
          </a:p>
        </p:txBody>
      </p:sp>
    </p:spTree>
    <p:extLst>
      <p:ext uri="{BB962C8B-B14F-4D97-AF65-F5344CB8AC3E}">
        <p14:creationId xmlns:p14="http://schemas.microsoft.com/office/powerpoint/2010/main" val="2118486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35AC22-1501-4513-8B1E-774FDAF464A1}" type="datetimeFigureOut">
              <a:rPr lang="en-AU" smtClean="0"/>
              <a:t>7/04/2024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1D75CC4-F503-4103-9EB9-0EB19ECBE0BA}" type="slidenum">
              <a:rPr lang="en-AU" smtClean="0"/>
              <a:t>‹#›</a:t>
            </a:fld>
            <a:endParaRPr lang="en-AU"/>
          </a:p>
        </p:txBody>
      </p:sp>
    </p:spTree>
    <p:extLst>
      <p:ext uri="{BB962C8B-B14F-4D97-AF65-F5344CB8AC3E}">
        <p14:creationId xmlns:p14="http://schemas.microsoft.com/office/powerpoint/2010/main" val="797654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35AC22-1501-4513-8B1E-774FDAF464A1}" type="datetimeFigureOut">
              <a:rPr lang="en-AU" smtClean="0"/>
              <a:t>7/04/2024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1D75CC4-F503-4103-9EB9-0EB19ECBE0BA}" type="slidenum">
              <a:rPr lang="en-AU" smtClean="0"/>
              <a:t>‹#›</a:t>
            </a:fld>
            <a:endParaRPr lang="en-A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781276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35AC22-1501-4513-8B1E-774FDAF464A1}" type="datetimeFigureOut">
              <a:rPr lang="en-AU" smtClean="0"/>
              <a:t>7/04/2024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1D75CC4-F503-4103-9EB9-0EB19ECBE0BA}" type="slidenum">
              <a:rPr lang="en-AU" smtClean="0"/>
              <a:t>‹#›</a:t>
            </a:fld>
            <a:endParaRPr lang="en-AU"/>
          </a:p>
        </p:txBody>
      </p:sp>
    </p:spTree>
    <p:extLst>
      <p:ext uri="{BB962C8B-B14F-4D97-AF65-F5344CB8AC3E}">
        <p14:creationId xmlns:p14="http://schemas.microsoft.com/office/powerpoint/2010/main" val="2676999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35AC22-1501-4513-8B1E-774FDAF464A1}" type="datetimeFigureOut">
              <a:rPr lang="en-AU" smtClean="0"/>
              <a:t>7/04/2024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1D75CC4-F503-4103-9EB9-0EB19ECBE0BA}" type="slidenum">
              <a:rPr lang="en-AU" smtClean="0"/>
              <a:t>‹#›</a:t>
            </a:fld>
            <a:endParaRPr lang="en-A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17379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35AC22-1501-4513-8B1E-774FDAF464A1}" type="datetimeFigureOut">
              <a:rPr lang="en-AU" smtClean="0"/>
              <a:t>7/04/2024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1D75CC4-F503-4103-9EB9-0EB19ECBE0BA}" type="slidenum">
              <a:rPr lang="en-AU" smtClean="0"/>
              <a:t>‹#›</a:t>
            </a:fld>
            <a:endParaRPr lang="en-AU"/>
          </a:p>
        </p:txBody>
      </p:sp>
    </p:spTree>
    <p:extLst>
      <p:ext uri="{BB962C8B-B14F-4D97-AF65-F5344CB8AC3E}">
        <p14:creationId xmlns:p14="http://schemas.microsoft.com/office/powerpoint/2010/main" val="134790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35AC22-1501-4513-8B1E-774FDAF464A1}" type="datetimeFigureOut">
              <a:rPr lang="en-AU" smtClean="0"/>
              <a:t>7/04/2024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1D75CC4-F503-4103-9EB9-0EB19ECBE0BA}" type="slidenum">
              <a:rPr lang="en-AU" smtClean="0"/>
              <a:t>‹#›</a:t>
            </a:fld>
            <a:endParaRPr lang="en-AU"/>
          </a:p>
        </p:txBody>
      </p:sp>
    </p:spTree>
    <p:extLst>
      <p:ext uri="{BB962C8B-B14F-4D97-AF65-F5344CB8AC3E}">
        <p14:creationId xmlns:p14="http://schemas.microsoft.com/office/powerpoint/2010/main" val="146187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35AC22-1501-4513-8B1E-774FDAF464A1}" type="datetimeFigureOut">
              <a:rPr lang="en-AU" smtClean="0"/>
              <a:t>7/04/2024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1D75CC4-F503-4103-9EB9-0EB19ECBE0BA}" type="slidenum">
              <a:rPr lang="en-AU" smtClean="0"/>
              <a:t>‹#›</a:t>
            </a:fld>
            <a:endParaRPr lang="en-AU"/>
          </a:p>
        </p:txBody>
      </p:sp>
    </p:spTree>
    <p:extLst>
      <p:ext uri="{BB962C8B-B14F-4D97-AF65-F5344CB8AC3E}">
        <p14:creationId xmlns:p14="http://schemas.microsoft.com/office/powerpoint/2010/main" val="2887418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35AC22-1501-4513-8B1E-774FDAF464A1}" type="datetimeFigureOut">
              <a:rPr lang="en-AU" smtClean="0"/>
              <a:t>7/04/2024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1D75CC4-F503-4103-9EB9-0EB19ECBE0BA}" type="slidenum">
              <a:rPr lang="en-AU" smtClean="0"/>
              <a:t>‹#›</a:t>
            </a:fld>
            <a:endParaRPr lang="en-AU"/>
          </a:p>
        </p:txBody>
      </p:sp>
    </p:spTree>
    <p:extLst>
      <p:ext uri="{BB962C8B-B14F-4D97-AF65-F5344CB8AC3E}">
        <p14:creationId xmlns:p14="http://schemas.microsoft.com/office/powerpoint/2010/main" val="3685489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35AC22-1501-4513-8B1E-774FDAF464A1}" type="datetimeFigureOut">
              <a:rPr lang="en-AU" smtClean="0"/>
              <a:t>7/04/2024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1D75CC4-F503-4103-9EB9-0EB19ECBE0BA}" type="slidenum">
              <a:rPr lang="en-AU" smtClean="0"/>
              <a:t>‹#›</a:t>
            </a:fld>
            <a:endParaRPr lang="en-AU"/>
          </a:p>
        </p:txBody>
      </p:sp>
    </p:spTree>
    <p:extLst>
      <p:ext uri="{BB962C8B-B14F-4D97-AF65-F5344CB8AC3E}">
        <p14:creationId xmlns:p14="http://schemas.microsoft.com/office/powerpoint/2010/main" val="2320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35AC22-1501-4513-8B1E-774FDAF464A1}" type="datetimeFigureOut">
              <a:rPr lang="en-AU" smtClean="0"/>
              <a:t>7/04/2024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1D75CC4-F503-4103-9EB9-0EB19ECBE0BA}" type="slidenum">
              <a:rPr lang="en-AU" smtClean="0"/>
              <a:t>‹#›</a:t>
            </a:fld>
            <a:endParaRPr lang="en-AU"/>
          </a:p>
        </p:txBody>
      </p:sp>
    </p:spTree>
    <p:extLst>
      <p:ext uri="{BB962C8B-B14F-4D97-AF65-F5344CB8AC3E}">
        <p14:creationId xmlns:p14="http://schemas.microsoft.com/office/powerpoint/2010/main" val="311898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35AC22-1501-4513-8B1E-774FDAF464A1}" type="datetimeFigureOut">
              <a:rPr lang="en-AU" smtClean="0"/>
              <a:t>7/04/2024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E1D75CC4-F503-4103-9EB9-0EB19ECBE0BA}" type="slidenum">
              <a:rPr lang="en-AU" smtClean="0"/>
              <a:t>‹#›</a:t>
            </a:fld>
            <a:endParaRPr lang="en-AU"/>
          </a:p>
        </p:txBody>
      </p:sp>
    </p:spTree>
    <p:extLst>
      <p:ext uri="{BB962C8B-B14F-4D97-AF65-F5344CB8AC3E}">
        <p14:creationId xmlns:p14="http://schemas.microsoft.com/office/powerpoint/2010/main" val="326006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35AC22-1501-4513-8B1E-774FDAF464A1}" type="datetimeFigureOut">
              <a:rPr lang="en-AU" smtClean="0"/>
              <a:t>7/04/2024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E1D75CC4-F503-4103-9EB9-0EB19ECBE0BA}" type="slidenum">
              <a:rPr lang="en-AU" smtClean="0"/>
              <a:t>‹#›</a:t>
            </a:fld>
            <a:endParaRPr lang="en-AU"/>
          </a:p>
        </p:txBody>
      </p:sp>
    </p:spTree>
    <p:extLst>
      <p:ext uri="{BB962C8B-B14F-4D97-AF65-F5344CB8AC3E}">
        <p14:creationId xmlns:p14="http://schemas.microsoft.com/office/powerpoint/2010/main" val="207509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35AC22-1501-4513-8B1E-774FDAF464A1}" type="datetimeFigureOut">
              <a:rPr lang="en-AU" smtClean="0"/>
              <a:t>7/04/2024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E1D75CC4-F503-4103-9EB9-0EB19ECBE0BA}" type="slidenum">
              <a:rPr lang="en-AU" smtClean="0"/>
              <a:t>‹#›</a:t>
            </a:fld>
            <a:endParaRPr lang="en-AU"/>
          </a:p>
        </p:txBody>
      </p:sp>
    </p:spTree>
    <p:extLst>
      <p:ext uri="{BB962C8B-B14F-4D97-AF65-F5344CB8AC3E}">
        <p14:creationId xmlns:p14="http://schemas.microsoft.com/office/powerpoint/2010/main" val="2393852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35AC22-1501-4513-8B1E-774FDAF464A1}" type="datetimeFigureOut">
              <a:rPr lang="en-AU" smtClean="0"/>
              <a:t>7/04/2024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1D75CC4-F503-4103-9EB9-0EB19ECBE0BA}" type="slidenum">
              <a:rPr lang="en-AU" smtClean="0"/>
              <a:t>‹#›</a:t>
            </a:fld>
            <a:endParaRPr lang="en-AU"/>
          </a:p>
        </p:txBody>
      </p:sp>
    </p:spTree>
    <p:extLst>
      <p:ext uri="{BB962C8B-B14F-4D97-AF65-F5344CB8AC3E}">
        <p14:creationId xmlns:p14="http://schemas.microsoft.com/office/powerpoint/2010/main" val="2884057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35AC22-1501-4513-8B1E-774FDAF464A1}" type="datetimeFigureOut">
              <a:rPr lang="en-AU" smtClean="0"/>
              <a:t>7/04/2024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1D75CC4-F503-4103-9EB9-0EB19ECBE0BA}" type="slidenum">
              <a:rPr lang="en-AU" smtClean="0"/>
              <a:t>‹#›</a:t>
            </a:fld>
            <a:endParaRPr lang="en-AU"/>
          </a:p>
        </p:txBody>
      </p:sp>
    </p:spTree>
    <p:extLst>
      <p:ext uri="{BB962C8B-B14F-4D97-AF65-F5344CB8AC3E}">
        <p14:creationId xmlns:p14="http://schemas.microsoft.com/office/powerpoint/2010/main" val="3469608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135AC22-1501-4513-8B1E-774FDAF464A1}" type="datetimeFigureOut">
              <a:rPr lang="en-AU" smtClean="0"/>
              <a:t>7/04/2024</a:t>
            </a:fld>
            <a:endParaRPr lang="en-A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D75CC4-F503-4103-9EB9-0EB19ECBE0BA}" type="slidenum">
              <a:rPr lang="en-AU" smtClean="0"/>
              <a:t>‹#›</a:t>
            </a:fld>
            <a:endParaRPr lang="en-AU"/>
          </a:p>
        </p:txBody>
      </p:sp>
    </p:spTree>
    <p:extLst>
      <p:ext uri="{BB962C8B-B14F-4D97-AF65-F5344CB8AC3E}">
        <p14:creationId xmlns:p14="http://schemas.microsoft.com/office/powerpoint/2010/main" val="231274718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f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jpg"/><Relationship Id="rId11" Type="http://schemas.openxmlformats.org/officeDocument/2006/relationships/image" Target="../media/image21.jpg"/><Relationship Id="rId5" Type="http://schemas.openxmlformats.org/officeDocument/2006/relationships/image" Target="../media/image15.jpg"/><Relationship Id="rId10" Type="http://schemas.openxmlformats.org/officeDocument/2006/relationships/image" Target="../media/image20.jpg"/><Relationship Id="rId4" Type="http://schemas.openxmlformats.org/officeDocument/2006/relationships/image" Target="../media/image14.jpg"/><Relationship Id="rId9"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7BBEE-3517-9283-0F9C-B0D34597E4CC}"/>
              </a:ext>
            </a:extLst>
          </p:cNvPr>
          <p:cNvSpPr>
            <a:spLocks noGrp="1"/>
          </p:cNvSpPr>
          <p:nvPr>
            <p:ph type="ctrTitle"/>
          </p:nvPr>
        </p:nvSpPr>
        <p:spPr>
          <a:xfrm>
            <a:off x="1003727" y="442139"/>
            <a:ext cx="7766936" cy="884174"/>
          </a:xfrm>
        </p:spPr>
        <p:txBody>
          <a:bodyPr>
            <a:normAutofit fontScale="90000"/>
          </a:bodyPr>
          <a:lstStyle/>
          <a:p>
            <a:r>
              <a:rPr lang="en-US" dirty="0"/>
              <a:t>GIS – More Than Just a Job</a:t>
            </a:r>
            <a:endParaRPr lang="en-AU" dirty="0"/>
          </a:p>
        </p:txBody>
      </p:sp>
      <p:sp>
        <p:nvSpPr>
          <p:cNvPr id="3" name="Subtitle 2">
            <a:extLst>
              <a:ext uri="{FF2B5EF4-FFF2-40B4-BE49-F238E27FC236}">
                <a16:creationId xmlns:a16="http://schemas.microsoft.com/office/drawing/2014/main" id="{E67B0E3B-3B1F-771A-875F-81E57AC25854}"/>
              </a:ext>
            </a:extLst>
          </p:cNvPr>
          <p:cNvSpPr>
            <a:spLocks noGrp="1"/>
          </p:cNvSpPr>
          <p:nvPr>
            <p:ph type="subTitle" idx="1"/>
          </p:nvPr>
        </p:nvSpPr>
        <p:spPr>
          <a:xfrm>
            <a:off x="6351231" y="1326313"/>
            <a:ext cx="2419432" cy="407900"/>
          </a:xfrm>
        </p:spPr>
        <p:txBody>
          <a:bodyPr>
            <a:normAutofit/>
          </a:bodyPr>
          <a:lstStyle/>
          <a:p>
            <a:r>
              <a:rPr lang="en-US" dirty="0"/>
              <a:t>My Journey into GIS</a:t>
            </a:r>
            <a:endParaRPr lang="en-AU" sz="1600" dirty="0"/>
          </a:p>
        </p:txBody>
      </p:sp>
      <p:pic>
        <p:nvPicPr>
          <p:cNvPr id="6" name="Graphic 5">
            <a:extLst>
              <a:ext uri="{FF2B5EF4-FFF2-40B4-BE49-F238E27FC236}">
                <a16:creationId xmlns:a16="http://schemas.microsoft.com/office/drawing/2014/main" id="{D239C234-4D5A-085D-38BC-2C21B5CC99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100" y="1514471"/>
            <a:ext cx="3443287" cy="1647825"/>
          </a:xfrm>
          <a:prstGeom prst="rect">
            <a:avLst/>
          </a:prstGeom>
        </p:spPr>
      </p:pic>
      <p:pic>
        <p:nvPicPr>
          <p:cNvPr id="8" name="Picture 7" descr="A black and green text&#10;&#10;Description automatically generated">
            <a:extLst>
              <a:ext uri="{FF2B5EF4-FFF2-40B4-BE49-F238E27FC236}">
                <a16:creationId xmlns:a16="http://schemas.microsoft.com/office/drawing/2014/main" id="{68311F55-FE66-71F1-2520-B79E4166E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9757" y="2440463"/>
            <a:ext cx="3886200" cy="1171575"/>
          </a:xfrm>
          <a:prstGeom prst="rect">
            <a:avLst/>
          </a:prstGeom>
        </p:spPr>
      </p:pic>
      <p:pic>
        <p:nvPicPr>
          <p:cNvPr id="10" name="Picture 9" descr="A black text on a white background&#10;&#10;Description automatically generated">
            <a:extLst>
              <a:ext uri="{FF2B5EF4-FFF2-40B4-BE49-F238E27FC236}">
                <a16:creationId xmlns:a16="http://schemas.microsoft.com/office/drawing/2014/main" id="{D2BD564A-0FE3-B1AB-EDEE-C198B8D27F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877" y="4787681"/>
            <a:ext cx="3766318" cy="1971040"/>
          </a:xfrm>
          <a:prstGeom prst="rect">
            <a:avLst/>
          </a:prstGeom>
        </p:spPr>
      </p:pic>
      <p:pic>
        <p:nvPicPr>
          <p:cNvPr id="12" name="Picture 11" descr="A logo for a microsoft server management company&#10;&#10;Description automatically generated">
            <a:extLst>
              <a:ext uri="{FF2B5EF4-FFF2-40B4-BE49-F238E27FC236}">
                <a16:creationId xmlns:a16="http://schemas.microsoft.com/office/drawing/2014/main" id="{C9F98E11-C667-C81E-3C8D-9865603F62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1379" y="3139856"/>
            <a:ext cx="2857500" cy="1600200"/>
          </a:xfrm>
          <a:prstGeom prst="rect">
            <a:avLst/>
          </a:prstGeom>
        </p:spPr>
      </p:pic>
      <p:pic>
        <p:nvPicPr>
          <p:cNvPr id="14" name="Picture 13" descr="A blue circle with black text&#10;&#10;Description automatically generated">
            <a:extLst>
              <a:ext uri="{FF2B5EF4-FFF2-40B4-BE49-F238E27FC236}">
                <a16:creationId xmlns:a16="http://schemas.microsoft.com/office/drawing/2014/main" id="{5E86EC3E-D329-DAEA-322E-89F8F354DE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1706" y="4019938"/>
            <a:ext cx="3886201" cy="1335882"/>
          </a:xfrm>
          <a:prstGeom prst="rect">
            <a:avLst/>
          </a:prstGeom>
        </p:spPr>
      </p:pic>
    </p:spTree>
    <p:extLst>
      <p:ext uri="{BB962C8B-B14F-4D97-AF65-F5344CB8AC3E}">
        <p14:creationId xmlns:p14="http://schemas.microsoft.com/office/powerpoint/2010/main" val="3390125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35516-11BF-FE94-3BD5-5915CCBEEA83}"/>
              </a:ext>
            </a:extLst>
          </p:cNvPr>
          <p:cNvSpPr>
            <a:spLocks noGrp="1"/>
          </p:cNvSpPr>
          <p:nvPr>
            <p:ph type="title"/>
          </p:nvPr>
        </p:nvSpPr>
        <p:spPr/>
        <p:txBody>
          <a:bodyPr/>
          <a:lstStyle/>
          <a:p>
            <a:r>
              <a:rPr lang="en-US" dirty="0"/>
              <a:t>Future Aims</a:t>
            </a:r>
            <a:endParaRPr lang="en-AU" dirty="0"/>
          </a:p>
        </p:txBody>
      </p:sp>
      <p:sp>
        <p:nvSpPr>
          <p:cNvPr id="3" name="Content Placeholder 2">
            <a:extLst>
              <a:ext uri="{FF2B5EF4-FFF2-40B4-BE49-F238E27FC236}">
                <a16:creationId xmlns:a16="http://schemas.microsoft.com/office/drawing/2014/main" id="{50269CF6-0749-CAF0-C923-5272AFE0ADB1}"/>
              </a:ext>
            </a:extLst>
          </p:cNvPr>
          <p:cNvSpPr>
            <a:spLocks noGrp="1"/>
          </p:cNvSpPr>
          <p:nvPr>
            <p:ph idx="1"/>
          </p:nvPr>
        </p:nvSpPr>
        <p:spPr/>
        <p:txBody>
          <a:bodyPr/>
          <a:lstStyle/>
          <a:p>
            <a:r>
              <a:rPr lang="en-US" dirty="0"/>
              <a:t>All in all I think it was a successful first year and although my time on secondment is coming to a close, I really don’t want to lose my spatial touch. As such I'm aiming to find a GIS related side job for whilst </a:t>
            </a:r>
            <a:r>
              <a:rPr lang="en-US" dirty="0" err="1"/>
              <a:t>im</a:t>
            </a:r>
            <a:r>
              <a:rPr lang="en-US" dirty="0"/>
              <a:t> on my R&amp;R.</a:t>
            </a:r>
          </a:p>
          <a:p>
            <a:r>
              <a:rPr lang="en-US" dirty="0"/>
              <a:t>I am hoping to gain further training/understanding in web map generation and remote sensing.</a:t>
            </a:r>
          </a:p>
          <a:p>
            <a:r>
              <a:rPr lang="en-US" dirty="0"/>
              <a:t>I hope to increase my knowledge and use of a greater range of spatial </a:t>
            </a:r>
            <a:r>
              <a:rPr lang="en-US" dirty="0" err="1"/>
              <a:t>softwares</a:t>
            </a:r>
            <a:r>
              <a:rPr lang="en-US" dirty="0"/>
              <a:t>.</a:t>
            </a:r>
          </a:p>
          <a:p>
            <a:pPr marL="0" indent="0">
              <a:buNone/>
            </a:pPr>
            <a:endParaRPr lang="en-US" dirty="0"/>
          </a:p>
          <a:p>
            <a:pPr marL="0" indent="0">
              <a:buNone/>
            </a:pPr>
            <a:r>
              <a:rPr lang="en-US" dirty="0"/>
              <a:t> </a:t>
            </a:r>
          </a:p>
          <a:p>
            <a:endParaRPr lang="en-AU" dirty="0"/>
          </a:p>
        </p:txBody>
      </p:sp>
    </p:spTree>
    <p:extLst>
      <p:ext uri="{BB962C8B-B14F-4D97-AF65-F5344CB8AC3E}">
        <p14:creationId xmlns:p14="http://schemas.microsoft.com/office/powerpoint/2010/main" val="3283419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BEE69E-F9B2-E338-5DED-DB69BBE33A9A}"/>
              </a:ext>
            </a:extLst>
          </p:cNvPr>
          <p:cNvPicPr>
            <a:picLocks noChangeAspect="1"/>
          </p:cNvPicPr>
          <p:nvPr/>
        </p:nvPicPr>
        <p:blipFill>
          <a:blip r:embed="rId3"/>
          <a:stretch>
            <a:fillRect/>
          </a:stretch>
        </p:blipFill>
        <p:spPr>
          <a:xfrm>
            <a:off x="0" y="1513066"/>
            <a:ext cx="12192000" cy="2566737"/>
          </a:xfrm>
          <a:prstGeom prst="rect">
            <a:avLst/>
          </a:prstGeom>
        </p:spPr>
      </p:pic>
      <p:sp>
        <p:nvSpPr>
          <p:cNvPr id="9" name="Title 1">
            <a:extLst>
              <a:ext uri="{FF2B5EF4-FFF2-40B4-BE49-F238E27FC236}">
                <a16:creationId xmlns:a16="http://schemas.microsoft.com/office/drawing/2014/main" id="{DEA45796-FE83-E985-7373-6D9468498619}"/>
              </a:ext>
            </a:extLst>
          </p:cNvPr>
          <p:cNvSpPr>
            <a:spLocks noGrp="1"/>
          </p:cNvSpPr>
          <p:nvPr>
            <p:ph type="title"/>
          </p:nvPr>
        </p:nvSpPr>
        <p:spPr>
          <a:xfrm>
            <a:off x="696384" y="609600"/>
            <a:ext cx="8596668" cy="1320800"/>
          </a:xfrm>
        </p:spPr>
        <p:txBody>
          <a:bodyPr/>
          <a:lstStyle/>
          <a:p>
            <a:r>
              <a:rPr lang="en-US" dirty="0"/>
              <a:t>Closing Items</a:t>
            </a:r>
            <a:endParaRPr lang="en-AU" dirty="0"/>
          </a:p>
        </p:txBody>
      </p:sp>
      <p:pic>
        <p:nvPicPr>
          <p:cNvPr id="11" name="Picture 10" descr="A street with trees and a light post&#10;&#10;Description automatically generated">
            <a:extLst>
              <a:ext uri="{FF2B5EF4-FFF2-40B4-BE49-F238E27FC236}">
                <a16:creationId xmlns:a16="http://schemas.microsoft.com/office/drawing/2014/main" id="{204F5C69-7DEB-5F9B-954C-5FBE12F3B065}"/>
              </a:ext>
            </a:extLst>
          </p:cNvPr>
          <p:cNvPicPr>
            <a:picLocks noChangeAspect="1"/>
          </p:cNvPicPr>
          <p:nvPr/>
        </p:nvPicPr>
        <p:blipFill rotWithShape="1">
          <a:blip r:embed="rId4">
            <a:extLst>
              <a:ext uri="{28A0092B-C50C-407E-A947-70E740481C1C}">
                <a14:useLocalDpi xmlns:a14="http://schemas.microsoft.com/office/drawing/2010/main" val="0"/>
              </a:ext>
            </a:extLst>
          </a:blip>
          <a:srcRect t="27681" b="32607"/>
          <a:stretch/>
        </p:blipFill>
        <p:spPr>
          <a:xfrm>
            <a:off x="1349508" y="4374164"/>
            <a:ext cx="9492983" cy="2120582"/>
          </a:xfrm>
          <a:prstGeom prst="rect">
            <a:avLst/>
          </a:prstGeom>
        </p:spPr>
      </p:pic>
    </p:spTree>
    <p:extLst>
      <p:ext uri="{BB962C8B-B14F-4D97-AF65-F5344CB8AC3E}">
        <p14:creationId xmlns:p14="http://schemas.microsoft.com/office/powerpoint/2010/main" val="330041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phone&#10;&#10;Description automatically generated">
            <a:extLst>
              <a:ext uri="{FF2B5EF4-FFF2-40B4-BE49-F238E27FC236}">
                <a16:creationId xmlns:a16="http://schemas.microsoft.com/office/drawing/2014/main" id="{0CB5F8CE-3EAA-DE79-045F-43E23E50ABD7}"/>
              </a:ext>
            </a:extLst>
          </p:cNvPr>
          <p:cNvPicPr>
            <a:picLocks noChangeAspect="1"/>
          </p:cNvPicPr>
          <p:nvPr/>
        </p:nvPicPr>
        <p:blipFill rotWithShape="1">
          <a:blip r:embed="rId3">
            <a:extLst>
              <a:ext uri="{28A0092B-C50C-407E-A947-70E740481C1C}">
                <a14:useLocalDpi xmlns:a14="http://schemas.microsoft.com/office/drawing/2010/main" val="0"/>
              </a:ext>
            </a:extLst>
          </a:blip>
          <a:srcRect l="5775" t="10843" r="7383" b="6263"/>
          <a:stretch/>
        </p:blipFill>
        <p:spPr>
          <a:xfrm>
            <a:off x="1600199" y="3206416"/>
            <a:ext cx="2117558" cy="2490536"/>
          </a:xfrm>
          <a:prstGeom prst="rect">
            <a:avLst/>
          </a:prstGeom>
        </p:spPr>
      </p:pic>
      <p:sp>
        <p:nvSpPr>
          <p:cNvPr id="2" name="Title 1">
            <a:extLst>
              <a:ext uri="{FF2B5EF4-FFF2-40B4-BE49-F238E27FC236}">
                <a16:creationId xmlns:a16="http://schemas.microsoft.com/office/drawing/2014/main" id="{E74FFEAE-8250-85DD-517D-E8231274DABA}"/>
              </a:ext>
            </a:extLst>
          </p:cNvPr>
          <p:cNvSpPr>
            <a:spLocks noGrp="1"/>
          </p:cNvSpPr>
          <p:nvPr>
            <p:ph type="title"/>
          </p:nvPr>
        </p:nvSpPr>
        <p:spPr/>
        <p:txBody>
          <a:bodyPr/>
          <a:lstStyle/>
          <a:p>
            <a:r>
              <a:rPr lang="en-US" dirty="0"/>
              <a:t>Where it all started</a:t>
            </a:r>
            <a:endParaRPr lang="en-AU" dirty="0"/>
          </a:p>
        </p:txBody>
      </p:sp>
      <p:pic>
        <p:nvPicPr>
          <p:cNvPr id="7" name="Picture 6" descr="A white recycle bin with blue recycle symbol on it&#10;&#10;Description automatically generated">
            <a:extLst>
              <a:ext uri="{FF2B5EF4-FFF2-40B4-BE49-F238E27FC236}">
                <a16:creationId xmlns:a16="http://schemas.microsoft.com/office/drawing/2014/main" id="{D9F2EE94-A0FE-8F41-46E9-67B03B1F3B88}"/>
              </a:ext>
            </a:extLst>
          </p:cNvPr>
          <p:cNvPicPr>
            <a:picLocks noChangeAspect="1"/>
          </p:cNvPicPr>
          <p:nvPr/>
        </p:nvPicPr>
        <p:blipFill rotWithShape="1">
          <a:blip r:embed="rId4">
            <a:extLst>
              <a:ext uri="{28A0092B-C50C-407E-A947-70E740481C1C}">
                <a14:useLocalDpi xmlns:a14="http://schemas.microsoft.com/office/drawing/2010/main" val="0"/>
              </a:ext>
            </a:extLst>
          </a:blip>
          <a:srcRect l="2603" t="6233" r="3379" b="3698"/>
          <a:stretch/>
        </p:blipFill>
        <p:spPr>
          <a:xfrm>
            <a:off x="5414210" y="2634915"/>
            <a:ext cx="2947737" cy="3320716"/>
          </a:xfrm>
          <a:prstGeom prst="rect">
            <a:avLst/>
          </a:prstGeom>
        </p:spPr>
      </p:pic>
    </p:spTree>
    <p:extLst>
      <p:ext uri="{BB962C8B-B14F-4D97-AF65-F5344CB8AC3E}">
        <p14:creationId xmlns:p14="http://schemas.microsoft.com/office/powerpoint/2010/main" val="217784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2.70833E-6 -2.22222E-6 L 0.00782 -0.30231 L 0.04636 -0.39722 L 0.13998 -0.47129 L 0.22683 -0.50694 L 0.28412 -0.47893 L 0.34037 -0.4125 L 0.35808 -0.29213 L 0.35612 -0.13333 L 0.35703 -0.00555 L 0.35703 -0.00509 L 0.35912 -0.02569 L 0.35612 -0.00278 " pathEditMode="relative" rAng="0" ptsTypes="AAAAAAAAAAAAA">
                                      <p:cBhvr>
                                        <p:cTn id="14" dur="2000" fill="hold"/>
                                        <p:tgtEl>
                                          <p:spTgt spid="5"/>
                                        </p:tgtEl>
                                        <p:attrNameLst>
                                          <p:attrName>ppt_x</p:attrName>
                                          <p:attrName>ppt_y</p:attrName>
                                        </p:attrNameLst>
                                      </p:cBhvr>
                                      <p:rCtr x="17956" y="-2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150AE-A0D3-26E3-BE5D-5C8ED5C77305}"/>
              </a:ext>
            </a:extLst>
          </p:cNvPr>
          <p:cNvSpPr>
            <a:spLocks noGrp="1"/>
          </p:cNvSpPr>
          <p:nvPr>
            <p:ph type="title"/>
          </p:nvPr>
        </p:nvSpPr>
        <p:spPr>
          <a:xfrm>
            <a:off x="677334" y="609600"/>
            <a:ext cx="8596668" cy="774032"/>
          </a:xfrm>
        </p:spPr>
        <p:txBody>
          <a:bodyPr/>
          <a:lstStyle/>
          <a:p>
            <a:r>
              <a:rPr lang="en-US" dirty="0"/>
              <a:t>The Golden Dawn - QGIS</a:t>
            </a:r>
            <a:endParaRPr lang="en-AU" dirty="0"/>
          </a:p>
        </p:txBody>
      </p:sp>
      <p:sp>
        <p:nvSpPr>
          <p:cNvPr id="4" name="TextBox 3">
            <a:extLst>
              <a:ext uri="{FF2B5EF4-FFF2-40B4-BE49-F238E27FC236}">
                <a16:creationId xmlns:a16="http://schemas.microsoft.com/office/drawing/2014/main" id="{6A83615F-2E41-8876-5E6E-F6C154AB953B}"/>
              </a:ext>
            </a:extLst>
          </p:cNvPr>
          <p:cNvSpPr txBox="1"/>
          <p:nvPr/>
        </p:nvSpPr>
        <p:spPr>
          <a:xfrm>
            <a:off x="677334" y="1660177"/>
            <a:ext cx="8009466" cy="4801314"/>
          </a:xfrm>
          <a:prstGeom prst="rect">
            <a:avLst/>
          </a:prstGeom>
          <a:noFill/>
        </p:spPr>
        <p:txBody>
          <a:bodyPr wrap="square" rtlCol="0">
            <a:spAutoFit/>
          </a:bodyPr>
          <a:lstStyle/>
          <a:p>
            <a:r>
              <a:rPr lang="en-US" dirty="0"/>
              <a:t>Although having played with QGIS at work and undertaking the Mammoth Geospatial intro to QGIS course most of my development was self taught.</a:t>
            </a:r>
          </a:p>
          <a:p>
            <a:endParaRPr lang="en-US" dirty="0"/>
          </a:p>
          <a:p>
            <a:r>
              <a:rPr lang="en-US" dirty="0"/>
              <a:t>Simple to use – and as a free software it has so much online information if you are stuck with a particular task.</a:t>
            </a:r>
          </a:p>
          <a:p>
            <a:endParaRPr lang="en-US" dirty="0"/>
          </a:p>
          <a:p>
            <a:r>
              <a:rPr lang="en-US" dirty="0"/>
              <a:t>Free - we saved a lot of money moving from </a:t>
            </a:r>
            <a:r>
              <a:rPr lang="en-US" dirty="0" err="1"/>
              <a:t>Mapinfo</a:t>
            </a:r>
            <a:r>
              <a:rPr lang="en-US" dirty="0"/>
              <a:t> to QGIS.</a:t>
            </a:r>
          </a:p>
          <a:p>
            <a:endParaRPr lang="en-US" dirty="0"/>
          </a:p>
          <a:p>
            <a:r>
              <a:rPr lang="en-US" dirty="0"/>
              <a:t>Compatible - Easy to connect to SQL and </a:t>
            </a:r>
            <a:r>
              <a:rPr lang="en-US" dirty="0" err="1"/>
              <a:t>Mergin</a:t>
            </a:r>
            <a:r>
              <a:rPr lang="en-US" dirty="0"/>
              <a:t> Maps and to generate TIFF files for use in </a:t>
            </a:r>
            <a:r>
              <a:rPr lang="en-US" dirty="0" err="1"/>
              <a:t>Avenza</a:t>
            </a:r>
            <a:r>
              <a:rPr lang="en-US" dirty="0"/>
              <a:t>. </a:t>
            </a:r>
          </a:p>
          <a:p>
            <a:endParaRPr lang="en-US" dirty="0"/>
          </a:p>
          <a:p>
            <a:r>
              <a:rPr lang="en-US" dirty="0"/>
              <a:t>Complex – I'm always finding new tools or methods to complete tasks.</a:t>
            </a:r>
          </a:p>
          <a:p>
            <a:endParaRPr lang="en-US" dirty="0"/>
          </a:p>
          <a:p>
            <a:r>
              <a:rPr lang="en-US" dirty="0"/>
              <a:t>Adaptable – unlike other </a:t>
            </a:r>
            <a:r>
              <a:rPr lang="en-US" dirty="0" err="1"/>
              <a:t>softwares</a:t>
            </a:r>
            <a:r>
              <a:rPr lang="en-US" dirty="0"/>
              <a:t> which I find to have very little development the number of plugins available and frequent updates to the software for is amazing.</a:t>
            </a:r>
          </a:p>
          <a:p>
            <a:endParaRPr lang="en-AU" dirty="0"/>
          </a:p>
        </p:txBody>
      </p:sp>
    </p:spTree>
    <p:extLst>
      <p:ext uri="{BB962C8B-B14F-4D97-AF65-F5344CB8AC3E}">
        <p14:creationId xmlns:p14="http://schemas.microsoft.com/office/powerpoint/2010/main" val="3109491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EF02B-74DB-C21C-FCA7-770B7140B58C}"/>
              </a:ext>
            </a:extLst>
          </p:cNvPr>
          <p:cNvSpPr>
            <a:spLocks noGrp="1"/>
          </p:cNvSpPr>
          <p:nvPr>
            <p:ph type="title"/>
          </p:nvPr>
        </p:nvSpPr>
        <p:spPr/>
        <p:txBody>
          <a:bodyPr/>
          <a:lstStyle/>
          <a:p>
            <a:r>
              <a:rPr lang="en-US" dirty="0"/>
              <a:t>MAPSWA</a:t>
            </a:r>
            <a:endParaRPr lang="en-AU" dirty="0"/>
          </a:p>
        </p:txBody>
      </p:sp>
      <p:sp>
        <p:nvSpPr>
          <p:cNvPr id="3" name="Content Placeholder 2">
            <a:extLst>
              <a:ext uri="{FF2B5EF4-FFF2-40B4-BE49-F238E27FC236}">
                <a16:creationId xmlns:a16="http://schemas.microsoft.com/office/drawing/2014/main" id="{30DCC628-0C96-8DB6-32CE-BC5894C3D245}"/>
              </a:ext>
            </a:extLst>
          </p:cNvPr>
          <p:cNvSpPr>
            <a:spLocks noGrp="1"/>
          </p:cNvSpPr>
          <p:nvPr>
            <p:ph idx="1"/>
          </p:nvPr>
        </p:nvSpPr>
        <p:spPr>
          <a:xfrm>
            <a:off x="178146" y="1487521"/>
            <a:ext cx="5499532" cy="5216524"/>
          </a:xfrm>
        </p:spPr>
        <p:txBody>
          <a:bodyPr>
            <a:normAutofit/>
          </a:bodyPr>
          <a:lstStyle/>
          <a:p>
            <a:r>
              <a:rPr lang="en-US" b="0" i="0" dirty="0">
                <a:effectLst/>
                <a:latin typeface="-apple-system"/>
              </a:rPr>
              <a:t>Mapping and Planning Support WA, also known as MAPSWA was started in 2012 after the Margaret River/</a:t>
            </a:r>
            <a:r>
              <a:rPr lang="en-US" b="0" i="0" dirty="0" err="1">
                <a:effectLst/>
                <a:latin typeface="-apple-system"/>
              </a:rPr>
              <a:t>Roleystone</a:t>
            </a:r>
            <a:r>
              <a:rPr lang="en-US" b="0" i="0" dirty="0">
                <a:effectLst/>
                <a:latin typeface="-apple-system"/>
              </a:rPr>
              <a:t> bushfires. We operate as a Volunteer Fire and Emergency Service (VFES) under the Department of Fire and Emergency Services in Western Australia. Our mission is to manage and train geospatial volunteers for deployment during bushfires and other natural hazards in Western Australia. In recent years we have deployed mappers to </a:t>
            </a:r>
            <a:r>
              <a:rPr lang="en-US" b="0" i="0" dirty="0" err="1">
                <a:effectLst/>
                <a:latin typeface="-apple-system"/>
              </a:rPr>
              <a:t>signficant</a:t>
            </a:r>
            <a:r>
              <a:rPr lang="en-US" b="0" i="0" dirty="0">
                <a:effectLst/>
                <a:latin typeface="-apple-system"/>
              </a:rPr>
              <a:t> incidents including the 2015 Esperance bushfire, 2016 </a:t>
            </a:r>
            <a:r>
              <a:rPr lang="en-US" b="0" i="0" dirty="0" err="1">
                <a:effectLst/>
                <a:latin typeface="-apple-system"/>
              </a:rPr>
              <a:t>Waroona-Yarloop</a:t>
            </a:r>
            <a:r>
              <a:rPr lang="en-US" b="0" i="0" dirty="0">
                <a:effectLst/>
                <a:latin typeface="-apple-system"/>
              </a:rPr>
              <a:t> bushfire, 2019 Esperance complex bushfires, 2021 tropical cyclone </a:t>
            </a:r>
            <a:r>
              <a:rPr lang="en-US" b="0" i="0" dirty="0" err="1">
                <a:effectLst/>
                <a:latin typeface="-apple-system"/>
              </a:rPr>
              <a:t>Seroja</a:t>
            </a:r>
            <a:r>
              <a:rPr lang="en-US" b="0" i="0" dirty="0">
                <a:effectLst/>
                <a:latin typeface="-apple-system"/>
              </a:rPr>
              <a:t>, 2021 </a:t>
            </a:r>
            <a:r>
              <a:rPr lang="en-US" b="0" i="0" dirty="0" err="1">
                <a:effectLst/>
                <a:latin typeface="-apple-system"/>
              </a:rPr>
              <a:t>Wooroloo</a:t>
            </a:r>
            <a:r>
              <a:rPr lang="en-US" b="0" i="0" dirty="0">
                <a:effectLst/>
                <a:latin typeface="-apple-system"/>
              </a:rPr>
              <a:t> (Perth hills) bushfire and 2023 tropical cyclone Ellie. We also provide support to the State Operations Center at DFES, Cockburn.</a:t>
            </a:r>
            <a:endParaRPr lang="en-AU" dirty="0"/>
          </a:p>
        </p:txBody>
      </p:sp>
      <p:pic>
        <p:nvPicPr>
          <p:cNvPr id="5" name="Picture 4" descr="A logo for a company&#10;&#10;Description automatically generated">
            <a:extLst>
              <a:ext uri="{FF2B5EF4-FFF2-40B4-BE49-F238E27FC236}">
                <a16:creationId xmlns:a16="http://schemas.microsoft.com/office/drawing/2014/main" id="{76E19C23-EB75-05EB-F904-5F0A9D372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4012" y="1735754"/>
            <a:ext cx="3587912" cy="3587912"/>
          </a:xfrm>
          <a:prstGeom prst="rect">
            <a:avLst/>
          </a:prstGeom>
        </p:spPr>
      </p:pic>
    </p:spTree>
    <p:extLst>
      <p:ext uri="{BB962C8B-B14F-4D97-AF65-F5344CB8AC3E}">
        <p14:creationId xmlns:p14="http://schemas.microsoft.com/office/powerpoint/2010/main" val="3899479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7EE7E6-F245-4363-40EA-6F5D9506C991}"/>
              </a:ext>
            </a:extLst>
          </p:cNvPr>
          <p:cNvPicPr>
            <a:picLocks noChangeAspect="1"/>
          </p:cNvPicPr>
          <p:nvPr/>
        </p:nvPicPr>
        <p:blipFill>
          <a:blip r:embed="rId3"/>
          <a:stretch>
            <a:fillRect/>
          </a:stretch>
        </p:blipFill>
        <p:spPr>
          <a:xfrm>
            <a:off x="1269413" y="0"/>
            <a:ext cx="9653174" cy="6888480"/>
          </a:xfrm>
          <a:prstGeom prst="rect">
            <a:avLst/>
          </a:prstGeom>
        </p:spPr>
      </p:pic>
    </p:spTree>
    <p:extLst>
      <p:ext uri="{BB962C8B-B14F-4D97-AF65-F5344CB8AC3E}">
        <p14:creationId xmlns:p14="http://schemas.microsoft.com/office/powerpoint/2010/main" val="185911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9AC90-4E24-904E-6BB4-425BFA35AF8D}"/>
              </a:ext>
            </a:extLst>
          </p:cNvPr>
          <p:cNvSpPr>
            <a:spLocks noGrp="1"/>
          </p:cNvSpPr>
          <p:nvPr>
            <p:ph type="title"/>
          </p:nvPr>
        </p:nvSpPr>
        <p:spPr/>
        <p:txBody>
          <a:bodyPr/>
          <a:lstStyle/>
          <a:p>
            <a:r>
              <a:rPr lang="en-US" dirty="0"/>
              <a:t>WANOSCG</a:t>
            </a:r>
            <a:endParaRPr lang="en-AU" dirty="0"/>
          </a:p>
        </p:txBody>
      </p:sp>
      <p:pic>
        <p:nvPicPr>
          <p:cNvPr id="5" name="Content Placeholder 4" descr="A logo of a plant&#10;&#10;Description automatically generated">
            <a:extLst>
              <a:ext uri="{FF2B5EF4-FFF2-40B4-BE49-F238E27FC236}">
                <a16:creationId xmlns:a16="http://schemas.microsoft.com/office/drawing/2014/main" id="{DB338B57-E6AC-B63F-B3A9-358F24F4B75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56065" y="2258219"/>
            <a:ext cx="3412305" cy="3337719"/>
          </a:xfrm>
        </p:spPr>
      </p:pic>
      <p:sp>
        <p:nvSpPr>
          <p:cNvPr id="6" name="TextBox 5">
            <a:extLst>
              <a:ext uri="{FF2B5EF4-FFF2-40B4-BE49-F238E27FC236}">
                <a16:creationId xmlns:a16="http://schemas.microsoft.com/office/drawing/2014/main" id="{5FF27433-FAAD-9222-200F-5D0A6D120901}"/>
              </a:ext>
            </a:extLst>
          </p:cNvPr>
          <p:cNvSpPr txBox="1"/>
          <p:nvPr/>
        </p:nvSpPr>
        <p:spPr>
          <a:xfrm>
            <a:off x="558064" y="1941919"/>
            <a:ext cx="5058602" cy="3970318"/>
          </a:xfrm>
          <a:prstGeom prst="rect">
            <a:avLst/>
          </a:prstGeom>
          <a:noFill/>
        </p:spPr>
        <p:txBody>
          <a:bodyPr wrap="square" rtlCol="0">
            <a:spAutoFit/>
          </a:bodyPr>
          <a:lstStyle/>
          <a:p>
            <a:pPr algn="l"/>
            <a:r>
              <a:rPr lang="en-US" sz="1800" b="0" i="0" dirty="0">
                <a:solidFill>
                  <a:srgbClr val="2C4353"/>
                </a:solidFill>
                <a:effectLst/>
                <a:latin typeface="Arial" panose="020B0604020202020204" pitchFamily="34" charset="0"/>
              </a:rPr>
              <a:t>Established in 1974, </a:t>
            </a:r>
            <a:r>
              <a:rPr lang="en-US" sz="1800" b="1" i="0" dirty="0">
                <a:solidFill>
                  <a:srgbClr val="2C4353"/>
                </a:solidFill>
                <a:effectLst/>
                <a:latin typeface="Arial" panose="020B0604020202020204" pitchFamily="34" charset="0"/>
              </a:rPr>
              <a:t>WANOSCG</a:t>
            </a:r>
            <a:r>
              <a:rPr lang="en-US" sz="1800" b="0" i="0" dirty="0">
                <a:solidFill>
                  <a:srgbClr val="2C4353"/>
                </a:solidFill>
                <a:effectLst/>
                <a:latin typeface="Arial" panose="020B0604020202020204" pitchFamily="34" charset="0"/>
              </a:rPr>
              <a:t> </a:t>
            </a:r>
            <a:r>
              <a:rPr lang="en-US" b="0" i="0" dirty="0">
                <a:solidFill>
                  <a:srgbClr val="2C4353"/>
                </a:solidFill>
                <a:effectLst/>
                <a:latin typeface="Arial" panose="020B0604020202020204" pitchFamily="34" charset="0"/>
              </a:rPr>
              <a:t>and its Members have been enjoying Western Australian native orchids for over 45 years – by promoting the study and conservation of these unique and wonderful flora.</a:t>
            </a:r>
          </a:p>
          <a:p>
            <a:pPr algn="l"/>
            <a:r>
              <a:rPr lang="en-US" b="0" i="0" dirty="0">
                <a:solidFill>
                  <a:srgbClr val="2C4353"/>
                </a:solidFill>
                <a:effectLst/>
                <a:latin typeface="Arial" panose="020B0604020202020204" pitchFamily="34" charset="0"/>
              </a:rPr>
              <a:t>We are a group of people from diverse backgrounds who share the love of Western Australia’s native orchids and their outstanding diversity.</a:t>
            </a:r>
          </a:p>
          <a:p>
            <a:pPr algn="l"/>
            <a:r>
              <a:rPr lang="en-US" b="0" i="0" dirty="0">
                <a:solidFill>
                  <a:srgbClr val="2C4353"/>
                </a:solidFill>
                <a:effectLst/>
                <a:latin typeface="Arial" panose="020B0604020202020204" pitchFamily="34" charset="0"/>
              </a:rPr>
              <a:t>In addition to gaining satisfaction and increased knowledge from the study of these fascinating plants in their natural environment, we aim to promote interest in their conservation for the benefit of future generations.</a:t>
            </a:r>
          </a:p>
        </p:txBody>
      </p:sp>
      <p:sp>
        <p:nvSpPr>
          <p:cNvPr id="7" name="TextBox 6">
            <a:extLst>
              <a:ext uri="{FF2B5EF4-FFF2-40B4-BE49-F238E27FC236}">
                <a16:creationId xmlns:a16="http://schemas.microsoft.com/office/drawing/2014/main" id="{C05C77FB-0554-E090-5F6C-F29DB11384B1}"/>
              </a:ext>
            </a:extLst>
          </p:cNvPr>
          <p:cNvSpPr txBox="1"/>
          <p:nvPr/>
        </p:nvSpPr>
        <p:spPr>
          <a:xfrm>
            <a:off x="4638695" y="541020"/>
            <a:ext cx="3634740" cy="584775"/>
          </a:xfrm>
          <a:prstGeom prst="rect">
            <a:avLst/>
          </a:prstGeom>
          <a:noFill/>
        </p:spPr>
        <p:txBody>
          <a:bodyPr wrap="square" rtlCol="0">
            <a:spAutoFit/>
          </a:bodyPr>
          <a:lstStyle/>
          <a:p>
            <a:r>
              <a:rPr lang="en-US" sz="3200" b="1" dirty="0"/>
              <a:t>Seeyourfolks.com</a:t>
            </a:r>
            <a:endParaRPr lang="en-AU" sz="3200" b="1" dirty="0"/>
          </a:p>
        </p:txBody>
      </p:sp>
    </p:spTree>
    <p:extLst>
      <p:ext uri="{BB962C8B-B14F-4D97-AF65-F5344CB8AC3E}">
        <p14:creationId xmlns:p14="http://schemas.microsoft.com/office/powerpoint/2010/main" val="160161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purple flower on a plant&#10;&#10;Description automatically generated">
            <a:extLst>
              <a:ext uri="{FF2B5EF4-FFF2-40B4-BE49-F238E27FC236}">
                <a16:creationId xmlns:a16="http://schemas.microsoft.com/office/drawing/2014/main" id="{F1C0F9D8-F027-B83C-1F20-34F053FDFE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51" y="3428994"/>
            <a:ext cx="2571752" cy="3429003"/>
          </a:xfrm>
          <a:prstGeom prst="rect">
            <a:avLst/>
          </a:prstGeom>
        </p:spPr>
      </p:pic>
      <p:pic>
        <p:nvPicPr>
          <p:cNvPr id="11" name="Picture 10" descr="A small blue flower growing in the ground&#10;&#10;Description automatically generated">
            <a:extLst>
              <a:ext uri="{FF2B5EF4-FFF2-40B4-BE49-F238E27FC236}">
                <a16:creationId xmlns:a16="http://schemas.microsoft.com/office/drawing/2014/main" id="{A55255EB-6A8E-48D0-4DAF-180CF6FB0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497" y="-4"/>
            <a:ext cx="2571752" cy="3429002"/>
          </a:xfrm>
          <a:prstGeom prst="rect">
            <a:avLst/>
          </a:prstGeom>
        </p:spPr>
      </p:pic>
      <p:pic>
        <p:nvPicPr>
          <p:cNvPr id="13" name="Picture 12" descr="A close up of a flower&#10;&#10;Description automatically generated">
            <a:extLst>
              <a:ext uri="{FF2B5EF4-FFF2-40B4-BE49-F238E27FC236}">
                <a16:creationId xmlns:a16="http://schemas.microsoft.com/office/drawing/2014/main" id="{6211EF9F-676D-04DC-B9A3-01CDEA90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751" y="0"/>
            <a:ext cx="2571752" cy="3429002"/>
          </a:xfrm>
          <a:prstGeom prst="rect">
            <a:avLst/>
          </a:prstGeom>
        </p:spPr>
      </p:pic>
      <p:pic>
        <p:nvPicPr>
          <p:cNvPr id="15" name="Picture 14" descr="A close up of a flower&#10;&#10;Description automatically generated">
            <a:extLst>
              <a:ext uri="{FF2B5EF4-FFF2-40B4-BE49-F238E27FC236}">
                <a16:creationId xmlns:a16="http://schemas.microsoft.com/office/drawing/2014/main" id="{C567E1DE-5BCF-BF0D-8B33-E8EDD027D8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2" y="0"/>
            <a:ext cx="2571752" cy="3429003"/>
          </a:xfrm>
          <a:prstGeom prst="rect">
            <a:avLst/>
          </a:prstGeom>
        </p:spPr>
      </p:pic>
      <p:pic>
        <p:nvPicPr>
          <p:cNvPr id="17" name="Picture 16" descr="A close-up of a flower&#10;&#10;Description automatically generated">
            <a:extLst>
              <a:ext uri="{FF2B5EF4-FFF2-40B4-BE49-F238E27FC236}">
                <a16:creationId xmlns:a16="http://schemas.microsoft.com/office/drawing/2014/main" id="{9A44502B-3B41-EB14-C8B9-4E0E5600F0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6" y="3429000"/>
            <a:ext cx="2566344" cy="3429000"/>
          </a:xfrm>
          <a:prstGeom prst="rect">
            <a:avLst/>
          </a:prstGeom>
        </p:spPr>
      </p:pic>
      <p:pic>
        <p:nvPicPr>
          <p:cNvPr id="19" name="Picture 18" descr="A yellow flowers on a plant&#10;&#10;Description automatically generated">
            <a:extLst>
              <a:ext uri="{FF2B5EF4-FFF2-40B4-BE49-F238E27FC236}">
                <a16:creationId xmlns:a16="http://schemas.microsoft.com/office/drawing/2014/main" id="{C90426A3-73AE-5402-89FF-A92AEC7CEC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48498" y="3428999"/>
            <a:ext cx="2571751" cy="3429002"/>
          </a:xfrm>
          <a:prstGeom prst="rect">
            <a:avLst/>
          </a:prstGeom>
        </p:spPr>
      </p:pic>
      <p:pic>
        <p:nvPicPr>
          <p:cNvPr id="21" name="Picture 20" descr="A close up of a flower&#10;&#10;Description automatically generated">
            <a:extLst>
              <a:ext uri="{FF2B5EF4-FFF2-40B4-BE49-F238E27FC236}">
                <a16:creationId xmlns:a16="http://schemas.microsoft.com/office/drawing/2014/main" id="{E8153B28-7B6B-CB36-29DB-969C1ED5B7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20250" y="1"/>
            <a:ext cx="2571750" cy="3429000"/>
          </a:xfrm>
          <a:prstGeom prst="rect">
            <a:avLst/>
          </a:prstGeom>
        </p:spPr>
      </p:pic>
      <p:pic>
        <p:nvPicPr>
          <p:cNvPr id="23" name="Picture 22" descr="A close up of a flower&#10;&#10;Description automatically generated">
            <a:extLst>
              <a:ext uri="{FF2B5EF4-FFF2-40B4-BE49-F238E27FC236}">
                <a16:creationId xmlns:a16="http://schemas.microsoft.com/office/drawing/2014/main" id="{9642989B-4551-F3E2-C43C-8878920CC7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20249" y="3429000"/>
            <a:ext cx="2571751" cy="3429000"/>
          </a:xfrm>
          <a:prstGeom prst="rect">
            <a:avLst/>
          </a:prstGeom>
        </p:spPr>
      </p:pic>
      <p:pic>
        <p:nvPicPr>
          <p:cNvPr id="7" name="Picture 6" descr="A close up of a plant&#10;&#10;Description automatically generated">
            <a:extLst>
              <a:ext uri="{FF2B5EF4-FFF2-40B4-BE49-F238E27FC236}">
                <a16:creationId xmlns:a16="http://schemas.microsoft.com/office/drawing/2014/main" id="{D0BFDD20-8D6F-78A0-6FB1-5454C20932B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29363" y="-15"/>
            <a:ext cx="2571755" cy="3429006"/>
          </a:xfrm>
          <a:prstGeom prst="rect">
            <a:avLst/>
          </a:prstGeom>
        </p:spPr>
      </p:pic>
      <p:pic>
        <p:nvPicPr>
          <p:cNvPr id="5" name="Picture 4" descr="A close up of a plant&#10;&#10;Description automatically generated">
            <a:extLst>
              <a:ext uri="{FF2B5EF4-FFF2-40B4-BE49-F238E27FC236}">
                <a16:creationId xmlns:a16="http://schemas.microsoft.com/office/drawing/2014/main" id="{72626112-3EA6-FAF6-CDE1-757777DB83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03052" y="3428984"/>
            <a:ext cx="2571757" cy="3429009"/>
          </a:xfrm>
          <a:prstGeom prst="rect">
            <a:avLst/>
          </a:prstGeom>
        </p:spPr>
      </p:pic>
    </p:spTree>
    <p:extLst>
      <p:ext uri="{BB962C8B-B14F-4D97-AF65-F5344CB8AC3E}">
        <p14:creationId xmlns:p14="http://schemas.microsoft.com/office/powerpoint/2010/main" val="1910064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B2810-B50B-4AA7-89D2-28D163E6B0F0}"/>
              </a:ext>
            </a:extLst>
          </p:cNvPr>
          <p:cNvSpPr>
            <a:spLocks noGrp="1"/>
          </p:cNvSpPr>
          <p:nvPr>
            <p:ph type="title"/>
          </p:nvPr>
        </p:nvSpPr>
        <p:spPr/>
        <p:txBody>
          <a:bodyPr/>
          <a:lstStyle/>
          <a:p>
            <a:r>
              <a:rPr lang="en-US" dirty="0" err="1"/>
              <a:t>Mergin</a:t>
            </a:r>
            <a:r>
              <a:rPr lang="en-US" dirty="0"/>
              <a:t> Maps</a:t>
            </a:r>
            <a:endParaRPr lang="en-AU" dirty="0"/>
          </a:p>
        </p:txBody>
      </p:sp>
      <p:pic>
        <p:nvPicPr>
          <p:cNvPr id="5" name="Content Placeholder 4" descr="A map of land with white dots and black text&#10;&#10;Description automatically generated">
            <a:extLst>
              <a:ext uri="{FF2B5EF4-FFF2-40B4-BE49-F238E27FC236}">
                <a16:creationId xmlns:a16="http://schemas.microsoft.com/office/drawing/2014/main" id="{214DA489-4B71-2E4B-908F-9DB63C618AF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55516" y="12681"/>
            <a:ext cx="3164098" cy="6858000"/>
          </a:xfrm>
        </p:spPr>
      </p:pic>
      <p:sp>
        <p:nvSpPr>
          <p:cNvPr id="3" name="TextBox 2">
            <a:extLst>
              <a:ext uri="{FF2B5EF4-FFF2-40B4-BE49-F238E27FC236}">
                <a16:creationId xmlns:a16="http://schemas.microsoft.com/office/drawing/2014/main" id="{7F3E2C96-BC70-4B83-6467-C7CE2D93667C}"/>
              </a:ext>
            </a:extLst>
          </p:cNvPr>
          <p:cNvSpPr txBox="1"/>
          <p:nvPr/>
        </p:nvSpPr>
        <p:spPr>
          <a:xfrm>
            <a:off x="677334" y="1720840"/>
            <a:ext cx="4812631" cy="3416320"/>
          </a:xfrm>
          <a:prstGeom prst="rect">
            <a:avLst/>
          </a:prstGeom>
          <a:noFill/>
        </p:spPr>
        <p:txBody>
          <a:bodyPr wrap="square" rtlCol="0">
            <a:spAutoFit/>
          </a:bodyPr>
          <a:lstStyle/>
          <a:p>
            <a:pPr marL="285750" indent="-285750">
              <a:buFont typeface="Arial" panose="020B0604020202020204" pitchFamily="34" charset="0"/>
              <a:buChar char="•"/>
            </a:pPr>
            <a:r>
              <a:rPr lang="en-US" dirty="0"/>
              <a:t>Direct sync into QGIS</a:t>
            </a:r>
          </a:p>
          <a:p>
            <a:pPr marL="285750" indent="-285750">
              <a:buFont typeface="Arial" panose="020B0604020202020204" pitchFamily="34" charset="0"/>
              <a:buChar char="•"/>
            </a:pPr>
            <a:r>
              <a:rPr lang="en-US" dirty="0"/>
              <a:t>Tracking of users in the field</a:t>
            </a:r>
          </a:p>
          <a:p>
            <a:pPr marL="285750" indent="-285750">
              <a:buFont typeface="Arial" panose="020B0604020202020204" pitchFamily="34" charset="0"/>
              <a:buChar char="•"/>
            </a:pPr>
            <a:r>
              <a:rPr lang="en-US" dirty="0"/>
              <a:t>Low subscription costs</a:t>
            </a:r>
          </a:p>
          <a:p>
            <a:pPr marL="285750" indent="-285750">
              <a:buFont typeface="Arial" panose="020B0604020202020204" pitchFamily="34" charset="0"/>
              <a:buChar char="•"/>
            </a:pPr>
            <a:r>
              <a:rPr lang="en-AU" dirty="0"/>
              <a:t>Incredibly easy to customise </a:t>
            </a:r>
          </a:p>
          <a:p>
            <a:pPr marL="285750" indent="-285750">
              <a:buFont typeface="Arial" panose="020B0604020202020204" pitchFamily="34" charset="0"/>
              <a:buChar char="•"/>
            </a:pPr>
            <a:r>
              <a:rPr lang="en-AU" dirty="0"/>
              <a:t>Able to handle multiple forms of data</a:t>
            </a:r>
          </a:p>
          <a:p>
            <a:pPr marL="285750" indent="-285750">
              <a:buFont typeface="Arial" panose="020B0604020202020204" pitchFamily="34" charset="0"/>
              <a:buChar char="•"/>
            </a:pPr>
            <a:r>
              <a:rPr lang="en-AU" dirty="0"/>
              <a:t>Easy to search for specific attributes</a:t>
            </a:r>
          </a:p>
          <a:p>
            <a:pPr marL="285750" indent="-285750">
              <a:buFont typeface="Arial" panose="020B0604020202020204" pitchFamily="34" charset="0"/>
              <a:buChar char="•"/>
            </a:pPr>
            <a:r>
              <a:rPr lang="en-AU" dirty="0"/>
              <a:t>Allows for changes to be made in the field which previously we were having to do manually when we got back to QGIS </a:t>
            </a:r>
          </a:p>
          <a:p>
            <a:pPr marL="285750" indent="-285750">
              <a:buFont typeface="Arial" panose="020B0604020202020204" pitchFamily="34" charset="0"/>
              <a:buChar char="•"/>
            </a:pPr>
            <a:r>
              <a:rPr lang="en-AU" dirty="0"/>
              <a:t>Allows access to all backups (depending on subscription package) so data can be retrieved if errors are made.</a:t>
            </a:r>
          </a:p>
        </p:txBody>
      </p:sp>
    </p:spTree>
    <p:extLst>
      <p:ext uri="{BB962C8B-B14F-4D97-AF65-F5344CB8AC3E}">
        <p14:creationId xmlns:p14="http://schemas.microsoft.com/office/powerpoint/2010/main" val="1399620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9AA73B-2732-68C0-DBDB-218BA4DBBD00}"/>
              </a:ext>
            </a:extLst>
          </p:cNvPr>
          <p:cNvPicPr>
            <a:picLocks noChangeAspect="1"/>
          </p:cNvPicPr>
          <p:nvPr/>
        </p:nvPicPr>
        <p:blipFill>
          <a:blip r:embed="rId3"/>
          <a:stretch>
            <a:fillRect/>
          </a:stretch>
        </p:blipFill>
        <p:spPr>
          <a:xfrm>
            <a:off x="0" y="0"/>
            <a:ext cx="12187700" cy="6667500"/>
          </a:xfrm>
          <a:prstGeom prst="rect">
            <a:avLst/>
          </a:prstGeom>
        </p:spPr>
      </p:pic>
      <p:sp>
        <p:nvSpPr>
          <p:cNvPr id="2" name="Title 1">
            <a:extLst>
              <a:ext uri="{FF2B5EF4-FFF2-40B4-BE49-F238E27FC236}">
                <a16:creationId xmlns:a16="http://schemas.microsoft.com/office/drawing/2014/main" id="{EF21EAB6-B054-263C-A60B-D0835B3DC50C}"/>
              </a:ext>
            </a:extLst>
          </p:cNvPr>
          <p:cNvSpPr>
            <a:spLocks noGrp="1"/>
          </p:cNvSpPr>
          <p:nvPr>
            <p:ph type="title"/>
          </p:nvPr>
        </p:nvSpPr>
        <p:spPr>
          <a:xfrm>
            <a:off x="696384" y="609600"/>
            <a:ext cx="8596668" cy="1320800"/>
          </a:xfrm>
        </p:spPr>
        <p:txBody>
          <a:bodyPr/>
          <a:lstStyle/>
          <a:p>
            <a:r>
              <a:rPr lang="en-US" dirty="0"/>
              <a:t>FME</a:t>
            </a:r>
            <a:endParaRPr lang="en-AU" dirty="0"/>
          </a:p>
        </p:txBody>
      </p:sp>
    </p:spTree>
    <p:extLst>
      <p:ext uri="{BB962C8B-B14F-4D97-AF65-F5344CB8AC3E}">
        <p14:creationId xmlns:p14="http://schemas.microsoft.com/office/powerpoint/2010/main" val="90859762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537</TotalTime>
  <Words>1840</Words>
  <Application>Microsoft Office PowerPoint</Application>
  <PresentationFormat>Widescreen</PresentationFormat>
  <Paragraphs>97</Paragraphs>
  <Slides>11</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-apple-system</vt:lpstr>
      <vt:lpstr>Arial</vt:lpstr>
      <vt:lpstr>Calibri</vt:lpstr>
      <vt:lpstr>Trebuchet MS</vt:lpstr>
      <vt:lpstr>Wingdings 3</vt:lpstr>
      <vt:lpstr>Facet</vt:lpstr>
      <vt:lpstr>GIS – More Than Just a Job</vt:lpstr>
      <vt:lpstr>Where it all started</vt:lpstr>
      <vt:lpstr>The Golden Dawn - QGIS</vt:lpstr>
      <vt:lpstr>MAPSWA</vt:lpstr>
      <vt:lpstr>PowerPoint Presentation</vt:lpstr>
      <vt:lpstr>WANOSCG</vt:lpstr>
      <vt:lpstr>PowerPoint Presentation</vt:lpstr>
      <vt:lpstr>Mergin Maps</vt:lpstr>
      <vt:lpstr>FME</vt:lpstr>
      <vt:lpstr>Future Aims</vt:lpstr>
      <vt:lpstr>Closing Items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Thrown in the Deep End</dc:title>
  <dc:creator>Courts, Nick</dc:creator>
  <cp:lastModifiedBy>Courts, Nick</cp:lastModifiedBy>
  <cp:revision>19</cp:revision>
  <dcterms:created xsi:type="dcterms:W3CDTF">2024-03-27T00:57:11Z</dcterms:created>
  <dcterms:modified xsi:type="dcterms:W3CDTF">2024-04-07T04:00:10Z</dcterms:modified>
</cp:coreProperties>
</file>